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8" r:id="rId3"/>
    <p:sldId id="303" r:id="rId4"/>
    <p:sldId id="1533" r:id="rId5"/>
    <p:sldId id="295" r:id="rId6"/>
    <p:sldId id="289" r:id="rId7"/>
    <p:sldId id="1540" r:id="rId8"/>
    <p:sldId id="293" r:id="rId9"/>
    <p:sldId id="1541" r:id="rId10"/>
    <p:sldId id="302" r:id="rId11"/>
    <p:sldId id="1535" r:id="rId12"/>
    <p:sldId id="298" r:id="rId13"/>
    <p:sldId id="1542" r:id="rId14"/>
    <p:sldId id="301" r:id="rId15"/>
    <p:sldId id="299" r:id="rId16"/>
    <p:sldId id="286" r:id="rId17"/>
    <p:sldId id="1536" r:id="rId18"/>
    <p:sldId id="297" r:id="rId19"/>
    <p:sldId id="1538" r:id="rId20"/>
    <p:sldId id="1534" r:id="rId21"/>
    <p:sldId id="1537" r:id="rId22"/>
    <p:sldId id="300" r:id="rId23"/>
    <p:sldId id="284" r:id="rId24"/>
    <p:sldId id="283" r:id="rId25"/>
    <p:sldId id="285" r:id="rId26"/>
    <p:sldId id="1539" r:id="rId27"/>
  </p:sldIdLst>
  <p:sldSz cx="9144000" cy="6858000" type="screen4x3"/>
  <p:notesSz cx="6858000" cy="9144000"/>
  <p:custDataLst>
    <p:tags r:id="rId29"/>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4061"/>
    <a:srgbClr val="5CC47C"/>
    <a:srgbClr val="66FF99"/>
    <a:srgbClr val="4EB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B5FD7F-B6BC-4E50-BBB1-C6D9569210B6}" v="15" dt="2025-06-30T16:24:58.1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1" autoAdjust="0"/>
  </p:normalViewPr>
  <p:slideViewPr>
    <p:cSldViewPr>
      <p:cViewPr varScale="1">
        <p:scale>
          <a:sx n="79" d="100"/>
          <a:sy n="79" d="100"/>
        </p:scale>
        <p:origin x="1598"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ood, Robert" userId="18f30385-63b5-43c5-a11e-6c0d43b1c7e9" providerId="ADAL" clId="{D3B5FD7F-B6BC-4E50-BBB1-C6D9569210B6}"/>
    <pc:docChg chg="custSel addSld modSld">
      <pc:chgData name="Wood, Robert" userId="18f30385-63b5-43c5-a11e-6c0d43b1c7e9" providerId="ADAL" clId="{D3B5FD7F-B6BC-4E50-BBB1-C6D9569210B6}" dt="2025-07-01T19:41:35.418" v="1414" actId="113"/>
      <pc:docMkLst>
        <pc:docMk/>
      </pc:docMkLst>
      <pc:sldChg chg="modSp mod">
        <pc:chgData name="Wood, Robert" userId="18f30385-63b5-43c5-a11e-6c0d43b1c7e9" providerId="ADAL" clId="{D3B5FD7F-B6BC-4E50-BBB1-C6D9569210B6}" dt="2025-07-01T19:41:35.418" v="1414" actId="113"/>
        <pc:sldMkLst>
          <pc:docMk/>
          <pc:sldMk cId="0" sldId="256"/>
        </pc:sldMkLst>
        <pc:spChg chg="mod">
          <ac:chgData name="Wood, Robert" userId="18f30385-63b5-43c5-a11e-6c0d43b1c7e9" providerId="ADAL" clId="{D3B5FD7F-B6BC-4E50-BBB1-C6D9569210B6}" dt="2025-07-01T19:41:35.418" v="1414" actId="113"/>
          <ac:spMkLst>
            <pc:docMk/>
            <pc:sldMk cId="0" sldId="256"/>
            <ac:spMk id="3" creationId="{00000000-0000-0000-0000-000000000000}"/>
          </ac:spMkLst>
        </pc:spChg>
      </pc:sldChg>
      <pc:sldChg chg="delSp modSp mod">
        <pc:chgData name="Wood, Robert" userId="18f30385-63b5-43c5-a11e-6c0d43b1c7e9" providerId="ADAL" clId="{D3B5FD7F-B6BC-4E50-BBB1-C6D9569210B6}" dt="2025-06-30T13:24:22.534" v="5"/>
        <pc:sldMkLst>
          <pc:docMk/>
          <pc:sldMk cId="3688571222" sldId="268"/>
        </pc:sldMkLst>
        <pc:spChg chg="del mod">
          <ac:chgData name="Wood, Robert" userId="18f30385-63b5-43c5-a11e-6c0d43b1c7e9" providerId="ADAL" clId="{D3B5FD7F-B6BC-4E50-BBB1-C6D9569210B6}" dt="2025-06-30T13:24:22.534" v="5"/>
          <ac:spMkLst>
            <pc:docMk/>
            <pc:sldMk cId="3688571222" sldId="268"/>
            <ac:spMk id="2" creationId="{7115C7AC-C573-45C7-BFF6-307275BEBCB0}"/>
          </ac:spMkLst>
        </pc:spChg>
      </pc:sldChg>
      <pc:sldChg chg="modSp mod">
        <pc:chgData name="Wood, Robert" userId="18f30385-63b5-43c5-a11e-6c0d43b1c7e9" providerId="ADAL" clId="{D3B5FD7F-B6BC-4E50-BBB1-C6D9569210B6}" dt="2025-07-01T10:07:26.878" v="1398" actId="20577"/>
        <pc:sldMkLst>
          <pc:docMk/>
          <pc:sldMk cId="943934144" sldId="285"/>
        </pc:sldMkLst>
        <pc:spChg chg="mod">
          <ac:chgData name="Wood, Robert" userId="18f30385-63b5-43c5-a11e-6c0d43b1c7e9" providerId="ADAL" clId="{D3B5FD7F-B6BC-4E50-BBB1-C6D9569210B6}" dt="2025-07-01T10:07:26.878" v="1398" actId="20577"/>
          <ac:spMkLst>
            <pc:docMk/>
            <pc:sldMk cId="943934144" sldId="285"/>
            <ac:spMk id="3" creationId="{BC4E5B18-1134-5886-84D4-6C4E5B8E003E}"/>
          </ac:spMkLst>
        </pc:spChg>
      </pc:sldChg>
      <pc:sldChg chg="modSp mod">
        <pc:chgData name="Wood, Robert" userId="18f30385-63b5-43c5-a11e-6c0d43b1c7e9" providerId="ADAL" clId="{D3B5FD7F-B6BC-4E50-BBB1-C6D9569210B6}" dt="2025-06-30T16:16:50.063" v="872" actId="14100"/>
        <pc:sldMkLst>
          <pc:docMk/>
          <pc:sldMk cId="3933677878" sldId="286"/>
        </pc:sldMkLst>
        <pc:spChg chg="mod">
          <ac:chgData name="Wood, Robert" userId="18f30385-63b5-43c5-a11e-6c0d43b1c7e9" providerId="ADAL" clId="{D3B5FD7F-B6BC-4E50-BBB1-C6D9569210B6}" dt="2025-06-30T13:24:54.149" v="20" actId="6549"/>
          <ac:spMkLst>
            <pc:docMk/>
            <pc:sldMk cId="3933677878" sldId="286"/>
            <ac:spMk id="2" creationId="{BC1B3164-C53B-33B6-F8F8-185A24591E8E}"/>
          </ac:spMkLst>
        </pc:spChg>
        <pc:spChg chg="mod">
          <ac:chgData name="Wood, Robert" userId="18f30385-63b5-43c5-a11e-6c0d43b1c7e9" providerId="ADAL" clId="{D3B5FD7F-B6BC-4E50-BBB1-C6D9569210B6}" dt="2025-06-30T16:16:50.063" v="872" actId="14100"/>
          <ac:spMkLst>
            <pc:docMk/>
            <pc:sldMk cId="3933677878" sldId="286"/>
            <ac:spMk id="8" creationId="{A8581BCA-2243-2452-C074-B09DA58C5EDA}"/>
          </ac:spMkLst>
        </pc:spChg>
      </pc:sldChg>
      <pc:sldChg chg="delSp modSp mod">
        <pc:chgData name="Wood, Robert" userId="18f30385-63b5-43c5-a11e-6c0d43b1c7e9" providerId="ADAL" clId="{D3B5FD7F-B6BC-4E50-BBB1-C6D9569210B6}" dt="2025-06-30T16:06:34.837" v="353" actId="14100"/>
        <pc:sldMkLst>
          <pc:docMk/>
          <pc:sldMk cId="3428103619" sldId="289"/>
        </pc:sldMkLst>
        <pc:spChg chg="del mod">
          <ac:chgData name="Wood, Robert" userId="18f30385-63b5-43c5-a11e-6c0d43b1c7e9" providerId="ADAL" clId="{D3B5FD7F-B6BC-4E50-BBB1-C6D9569210B6}" dt="2025-06-30T13:24:29.447" v="8"/>
          <ac:spMkLst>
            <pc:docMk/>
            <pc:sldMk cId="3428103619" sldId="289"/>
            <ac:spMk id="2" creationId="{786F2F92-AB1F-F567-89DB-EA2907A74C8D}"/>
          </ac:spMkLst>
        </pc:spChg>
        <pc:spChg chg="mod">
          <ac:chgData name="Wood, Robert" userId="18f30385-63b5-43c5-a11e-6c0d43b1c7e9" providerId="ADAL" clId="{D3B5FD7F-B6BC-4E50-BBB1-C6D9569210B6}" dt="2025-06-30T13:38:08.073" v="66" actId="20577"/>
          <ac:spMkLst>
            <pc:docMk/>
            <pc:sldMk cId="3428103619" sldId="289"/>
            <ac:spMk id="7" creationId="{0DC8076E-D25F-BD09-3DB2-F4F578C1FF3F}"/>
          </ac:spMkLst>
        </pc:spChg>
        <pc:spChg chg="mod">
          <ac:chgData name="Wood, Robert" userId="18f30385-63b5-43c5-a11e-6c0d43b1c7e9" providerId="ADAL" clId="{D3B5FD7F-B6BC-4E50-BBB1-C6D9569210B6}" dt="2025-06-30T16:06:34.837" v="353" actId="14100"/>
          <ac:spMkLst>
            <pc:docMk/>
            <pc:sldMk cId="3428103619" sldId="289"/>
            <ac:spMk id="8" creationId="{C4862463-847D-F3E5-4467-72BDC044CFFB}"/>
          </ac:spMkLst>
        </pc:spChg>
      </pc:sldChg>
      <pc:sldChg chg="delSp modSp mod">
        <pc:chgData name="Wood, Robert" userId="18f30385-63b5-43c5-a11e-6c0d43b1c7e9" providerId="ADAL" clId="{D3B5FD7F-B6BC-4E50-BBB1-C6D9569210B6}" dt="2025-06-30T16:09:33.119" v="371" actId="20577"/>
        <pc:sldMkLst>
          <pc:docMk/>
          <pc:sldMk cId="1218866101" sldId="293"/>
        </pc:sldMkLst>
        <pc:spChg chg="del mod">
          <ac:chgData name="Wood, Robert" userId="18f30385-63b5-43c5-a11e-6c0d43b1c7e9" providerId="ADAL" clId="{D3B5FD7F-B6BC-4E50-BBB1-C6D9569210B6}" dt="2025-06-30T13:24:33.541" v="11"/>
          <ac:spMkLst>
            <pc:docMk/>
            <pc:sldMk cId="1218866101" sldId="293"/>
            <ac:spMk id="2" creationId="{AFB64F47-82FD-9734-55B1-D15CEB5A73C0}"/>
          </ac:spMkLst>
        </pc:spChg>
        <pc:spChg chg="mod">
          <ac:chgData name="Wood, Robert" userId="18f30385-63b5-43c5-a11e-6c0d43b1c7e9" providerId="ADAL" clId="{D3B5FD7F-B6BC-4E50-BBB1-C6D9569210B6}" dt="2025-06-30T13:38:19.502" v="75" actId="20577"/>
          <ac:spMkLst>
            <pc:docMk/>
            <pc:sldMk cId="1218866101" sldId="293"/>
            <ac:spMk id="7" creationId="{C5B9115E-CB3D-8CEF-A19D-4722F9C34BDE}"/>
          </ac:spMkLst>
        </pc:spChg>
        <pc:spChg chg="mod">
          <ac:chgData name="Wood, Robert" userId="18f30385-63b5-43c5-a11e-6c0d43b1c7e9" providerId="ADAL" clId="{D3B5FD7F-B6BC-4E50-BBB1-C6D9569210B6}" dt="2025-06-30T16:09:33.119" v="371" actId="20577"/>
          <ac:spMkLst>
            <pc:docMk/>
            <pc:sldMk cId="1218866101" sldId="293"/>
            <ac:spMk id="8" creationId="{7C89F15F-9E63-08FF-213B-8D0EBAE22408}"/>
          </ac:spMkLst>
        </pc:spChg>
      </pc:sldChg>
      <pc:sldChg chg="delSp modSp mod">
        <pc:chgData name="Wood, Robert" userId="18f30385-63b5-43c5-a11e-6c0d43b1c7e9" providerId="ADAL" clId="{D3B5FD7F-B6BC-4E50-BBB1-C6D9569210B6}" dt="2025-07-01T09:48:06.807" v="1197" actId="20577"/>
        <pc:sldMkLst>
          <pc:docMk/>
          <pc:sldMk cId="2320251724" sldId="295"/>
        </pc:sldMkLst>
        <pc:spChg chg="del mod">
          <ac:chgData name="Wood, Robert" userId="18f30385-63b5-43c5-a11e-6c0d43b1c7e9" providerId="ADAL" clId="{D3B5FD7F-B6BC-4E50-BBB1-C6D9569210B6}" dt="2025-06-30T13:24:17.616" v="2"/>
          <ac:spMkLst>
            <pc:docMk/>
            <pc:sldMk cId="2320251724" sldId="295"/>
            <ac:spMk id="2" creationId="{52A87D1D-7865-6DE5-F9D2-A22409ABA78B}"/>
          </ac:spMkLst>
        </pc:spChg>
        <pc:spChg chg="mod">
          <ac:chgData name="Wood, Robert" userId="18f30385-63b5-43c5-a11e-6c0d43b1c7e9" providerId="ADAL" clId="{D3B5FD7F-B6BC-4E50-BBB1-C6D9569210B6}" dt="2025-06-30T13:38:01.103" v="53" actId="20577"/>
          <ac:spMkLst>
            <pc:docMk/>
            <pc:sldMk cId="2320251724" sldId="295"/>
            <ac:spMk id="7" creationId="{A10481C4-E848-EB4B-6AD5-9CD4AB3A72E3}"/>
          </ac:spMkLst>
        </pc:spChg>
        <pc:spChg chg="mod">
          <ac:chgData name="Wood, Robert" userId="18f30385-63b5-43c5-a11e-6c0d43b1c7e9" providerId="ADAL" clId="{D3B5FD7F-B6BC-4E50-BBB1-C6D9569210B6}" dt="2025-07-01T09:48:06.807" v="1197" actId="20577"/>
          <ac:spMkLst>
            <pc:docMk/>
            <pc:sldMk cId="2320251724" sldId="295"/>
            <ac:spMk id="8" creationId="{437B187B-1DDE-193E-6B9F-7EDDF3DDF945}"/>
          </ac:spMkLst>
        </pc:spChg>
      </pc:sldChg>
      <pc:sldChg chg="modSp mod">
        <pc:chgData name="Wood, Robert" userId="18f30385-63b5-43c5-a11e-6c0d43b1c7e9" providerId="ADAL" clId="{D3B5FD7F-B6BC-4E50-BBB1-C6D9569210B6}" dt="2025-06-30T13:24:58.681" v="21" actId="6549"/>
        <pc:sldMkLst>
          <pc:docMk/>
          <pc:sldMk cId="3140716365" sldId="297"/>
        </pc:sldMkLst>
        <pc:spChg chg="mod">
          <ac:chgData name="Wood, Robert" userId="18f30385-63b5-43c5-a11e-6c0d43b1c7e9" providerId="ADAL" clId="{D3B5FD7F-B6BC-4E50-BBB1-C6D9569210B6}" dt="2025-06-30T13:24:58.681" v="21" actId="6549"/>
          <ac:spMkLst>
            <pc:docMk/>
            <pc:sldMk cId="3140716365" sldId="297"/>
            <ac:spMk id="2" creationId="{E4806E83-F185-147C-F99C-620E8E6F378C}"/>
          </ac:spMkLst>
        </pc:spChg>
      </pc:sldChg>
      <pc:sldChg chg="delSp modSp mod">
        <pc:chgData name="Wood, Robert" userId="18f30385-63b5-43c5-a11e-6c0d43b1c7e9" providerId="ADAL" clId="{D3B5FD7F-B6BC-4E50-BBB1-C6D9569210B6}" dt="2025-06-30T16:11:01.875" v="402" actId="255"/>
        <pc:sldMkLst>
          <pc:docMk/>
          <pc:sldMk cId="1225142958" sldId="298"/>
        </pc:sldMkLst>
        <pc:spChg chg="del mod">
          <ac:chgData name="Wood, Robert" userId="18f30385-63b5-43c5-a11e-6c0d43b1c7e9" providerId="ADAL" clId="{D3B5FD7F-B6BC-4E50-BBB1-C6D9569210B6}" dt="2025-06-30T13:24:44.415" v="17"/>
          <ac:spMkLst>
            <pc:docMk/>
            <pc:sldMk cId="1225142958" sldId="298"/>
            <ac:spMk id="2" creationId="{BD19D64E-9EAF-9CF2-D992-DC2932F05384}"/>
          </ac:spMkLst>
        </pc:spChg>
        <pc:spChg chg="mod">
          <ac:chgData name="Wood, Robert" userId="18f30385-63b5-43c5-a11e-6c0d43b1c7e9" providerId="ADAL" clId="{D3B5FD7F-B6BC-4E50-BBB1-C6D9569210B6}" dt="2025-06-30T16:11:01.875" v="402" actId="255"/>
          <ac:spMkLst>
            <pc:docMk/>
            <pc:sldMk cId="1225142958" sldId="298"/>
            <ac:spMk id="8" creationId="{23D5C1A7-7625-F611-F5CC-C93C67A25B68}"/>
          </ac:spMkLst>
        </pc:spChg>
      </pc:sldChg>
      <pc:sldChg chg="modSp mod">
        <pc:chgData name="Wood, Robert" userId="18f30385-63b5-43c5-a11e-6c0d43b1c7e9" providerId="ADAL" clId="{D3B5FD7F-B6BC-4E50-BBB1-C6D9569210B6}" dt="2025-07-01T10:00:44.737" v="1265" actId="20577"/>
        <pc:sldMkLst>
          <pc:docMk/>
          <pc:sldMk cId="1900663529" sldId="299"/>
        </pc:sldMkLst>
        <pc:spChg chg="mod">
          <ac:chgData name="Wood, Robert" userId="18f30385-63b5-43c5-a11e-6c0d43b1c7e9" providerId="ADAL" clId="{D3B5FD7F-B6BC-4E50-BBB1-C6D9569210B6}" dt="2025-06-30T13:24:50.788" v="19" actId="6549"/>
          <ac:spMkLst>
            <pc:docMk/>
            <pc:sldMk cId="1900663529" sldId="299"/>
            <ac:spMk id="2" creationId="{9A9362D6-0A08-C540-46F4-42E97A6BA7B2}"/>
          </ac:spMkLst>
        </pc:spChg>
        <pc:spChg chg="mod">
          <ac:chgData name="Wood, Robert" userId="18f30385-63b5-43c5-a11e-6c0d43b1c7e9" providerId="ADAL" clId="{D3B5FD7F-B6BC-4E50-BBB1-C6D9569210B6}" dt="2025-07-01T10:00:44.737" v="1265" actId="20577"/>
          <ac:spMkLst>
            <pc:docMk/>
            <pc:sldMk cId="1900663529" sldId="299"/>
            <ac:spMk id="8" creationId="{A836258B-734C-912B-145D-C34EC0EC534C}"/>
          </ac:spMkLst>
        </pc:spChg>
      </pc:sldChg>
      <pc:sldChg chg="delSp modSp mod">
        <pc:chgData name="Wood, Robert" userId="18f30385-63b5-43c5-a11e-6c0d43b1c7e9" providerId="ADAL" clId="{D3B5FD7F-B6BC-4E50-BBB1-C6D9569210B6}" dt="2025-06-30T16:24:58.106" v="1190" actId="14100"/>
        <pc:sldMkLst>
          <pc:docMk/>
          <pc:sldMk cId="2442611051" sldId="300"/>
        </pc:sldMkLst>
        <pc:spChg chg="del mod">
          <ac:chgData name="Wood, Robert" userId="18f30385-63b5-43c5-a11e-6c0d43b1c7e9" providerId="ADAL" clId="{D3B5FD7F-B6BC-4E50-BBB1-C6D9569210B6}" dt="2025-06-30T13:25:13.397" v="28"/>
          <ac:spMkLst>
            <pc:docMk/>
            <pc:sldMk cId="2442611051" sldId="300"/>
            <ac:spMk id="2" creationId="{43A7C4C7-2E57-A653-9A55-00D83337C0FC}"/>
          </ac:spMkLst>
        </pc:spChg>
        <pc:spChg chg="mod">
          <ac:chgData name="Wood, Robert" userId="18f30385-63b5-43c5-a11e-6c0d43b1c7e9" providerId="ADAL" clId="{D3B5FD7F-B6BC-4E50-BBB1-C6D9569210B6}" dt="2025-06-30T16:24:58.106" v="1190" actId="14100"/>
          <ac:spMkLst>
            <pc:docMk/>
            <pc:sldMk cId="2442611051" sldId="300"/>
            <ac:spMk id="8" creationId="{A28F2DB1-1DC9-5875-51A9-1A3A35DFF962}"/>
          </ac:spMkLst>
        </pc:spChg>
      </pc:sldChg>
      <pc:sldChg chg="modSp mod">
        <pc:chgData name="Wood, Robert" userId="18f30385-63b5-43c5-a11e-6c0d43b1c7e9" providerId="ADAL" clId="{D3B5FD7F-B6BC-4E50-BBB1-C6D9569210B6}" dt="2025-06-30T16:22:57.619" v="1182" actId="14100"/>
        <pc:sldMkLst>
          <pc:docMk/>
          <pc:sldMk cId="2444910788" sldId="301"/>
        </pc:sldMkLst>
        <pc:spChg chg="mod">
          <ac:chgData name="Wood, Robert" userId="18f30385-63b5-43c5-a11e-6c0d43b1c7e9" providerId="ADAL" clId="{D3B5FD7F-B6BC-4E50-BBB1-C6D9569210B6}" dt="2025-06-30T13:24:47.263" v="18" actId="6549"/>
          <ac:spMkLst>
            <pc:docMk/>
            <pc:sldMk cId="2444910788" sldId="301"/>
            <ac:spMk id="2" creationId="{14E5207B-ABCA-D16C-B0C2-61EF71EAF269}"/>
          </ac:spMkLst>
        </pc:spChg>
        <pc:spChg chg="mod">
          <ac:chgData name="Wood, Robert" userId="18f30385-63b5-43c5-a11e-6c0d43b1c7e9" providerId="ADAL" clId="{D3B5FD7F-B6BC-4E50-BBB1-C6D9569210B6}" dt="2025-06-30T16:22:57.619" v="1182" actId="14100"/>
          <ac:spMkLst>
            <pc:docMk/>
            <pc:sldMk cId="2444910788" sldId="301"/>
            <ac:spMk id="8" creationId="{71E8E635-D202-213D-9AB6-1BE2EBB4398F}"/>
          </ac:spMkLst>
        </pc:spChg>
      </pc:sldChg>
      <pc:sldChg chg="delSp modSp mod">
        <pc:chgData name="Wood, Robert" userId="18f30385-63b5-43c5-a11e-6c0d43b1c7e9" providerId="ADAL" clId="{D3B5FD7F-B6BC-4E50-BBB1-C6D9569210B6}" dt="2025-06-30T13:24:37.979" v="14"/>
        <pc:sldMkLst>
          <pc:docMk/>
          <pc:sldMk cId="3891088037" sldId="302"/>
        </pc:sldMkLst>
        <pc:spChg chg="del mod">
          <ac:chgData name="Wood, Robert" userId="18f30385-63b5-43c5-a11e-6c0d43b1c7e9" providerId="ADAL" clId="{D3B5FD7F-B6BC-4E50-BBB1-C6D9569210B6}" dt="2025-06-30T13:24:37.979" v="14"/>
          <ac:spMkLst>
            <pc:docMk/>
            <pc:sldMk cId="3891088037" sldId="302"/>
            <ac:spMk id="2" creationId="{461A9956-1259-4887-9DC0-73ADFF4993EB}"/>
          </ac:spMkLst>
        </pc:spChg>
      </pc:sldChg>
      <pc:sldChg chg="modSp mod">
        <pc:chgData name="Wood, Robert" userId="18f30385-63b5-43c5-a11e-6c0d43b1c7e9" providerId="ADAL" clId="{D3B5FD7F-B6BC-4E50-BBB1-C6D9569210B6}" dt="2025-06-30T13:34:31.510" v="34" actId="20577"/>
        <pc:sldMkLst>
          <pc:docMk/>
          <pc:sldMk cId="2034087844" sldId="303"/>
        </pc:sldMkLst>
        <pc:spChg chg="mod">
          <ac:chgData name="Wood, Robert" userId="18f30385-63b5-43c5-a11e-6c0d43b1c7e9" providerId="ADAL" clId="{D3B5FD7F-B6BC-4E50-BBB1-C6D9569210B6}" dt="2025-06-30T13:34:31.510" v="34" actId="20577"/>
          <ac:spMkLst>
            <pc:docMk/>
            <pc:sldMk cId="2034087844" sldId="303"/>
            <ac:spMk id="3" creationId="{CDE39A2E-D9D6-6F41-83B5-BA0314B32FD7}"/>
          </ac:spMkLst>
        </pc:spChg>
      </pc:sldChg>
      <pc:sldChg chg="modSp mod">
        <pc:chgData name="Wood, Robert" userId="18f30385-63b5-43c5-a11e-6c0d43b1c7e9" providerId="ADAL" clId="{D3B5FD7F-B6BC-4E50-BBB1-C6D9569210B6}" dt="2025-07-01T10:04:42.484" v="1366" actId="20577"/>
        <pc:sldMkLst>
          <pc:docMk/>
          <pc:sldMk cId="1489729795" sldId="1534"/>
        </pc:sldMkLst>
        <pc:spChg chg="mod">
          <ac:chgData name="Wood, Robert" userId="18f30385-63b5-43c5-a11e-6c0d43b1c7e9" providerId="ADAL" clId="{D3B5FD7F-B6BC-4E50-BBB1-C6D9569210B6}" dt="2025-06-30T13:25:05.520" v="25" actId="6549"/>
          <ac:spMkLst>
            <pc:docMk/>
            <pc:sldMk cId="1489729795" sldId="1534"/>
            <ac:spMk id="2" creationId="{7C2E2CB0-0BD2-9F08-33B0-1B70B71AF8BD}"/>
          </ac:spMkLst>
        </pc:spChg>
        <pc:spChg chg="mod">
          <ac:chgData name="Wood, Robert" userId="18f30385-63b5-43c5-a11e-6c0d43b1c7e9" providerId="ADAL" clId="{D3B5FD7F-B6BC-4E50-BBB1-C6D9569210B6}" dt="2025-07-01T10:04:42.484" v="1366" actId="20577"/>
          <ac:spMkLst>
            <pc:docMk/>
            <pc:sldMk cId="1489729795" sldId="1534"/>
            <ac:spMk id="8" creationId="{24D39CA7-D329-2AEA-74A2-C34B4641453C}"/>
          </ac:spMkLst>
        </pc:spChg>
      </pc:sldChg>
      <pc:sldChg chg="delSp modSp mod">
        <pc:chgData name="Wood, Robert" userId="18f30385-63b5-43c5-a11e-6c0d43b1c7e9" providerId="ADAL" clId="{D3B5FD7F-B6BC-4E50-BBB1-C6D9569210B6}" dt="2025-07-01T10:03:31.885" v="1277" actId="20577"/>
        <pc:sldMkLst>
          <pc:docMk/>
          <pc:sldMk cId="2421537413" sldId="1538"/>
        </pc:sldMkLst>
        <pc:spChg chg="del mod">
          <ac:chgData name="Wood, Robert" userId="18f30385-63b5-43c5-a11e-6c0d43b1c7e9" providerId="ADAL" clId="{D3B5FD7F-B6BC-4E50-BBB1-C6D9569210B6}" dt="2025-06-30T13:25:03.549" v="24"/>
          <ac:spMkLst>
            <pc:docMk/>
            <pc:sldMk cId="2421537413" sldId="1538"/>
            <ac:spMk id="2" creationId="{0FF0B2CF-CAD2-09C1-D716-15E544496041}"/>
          </ac:spMkLst>
        </pc:spChg>
        <pc:spChg chg="mod">
          <ac:chgData name="Wood, Robert" userId="18f30385-63b5-43c5-a11e-6c0d43b1c7e9" providerId="ADAL" clId="{D3B5FD7F-B6BC-4E50-BBB1-C6D9569210B6}" dt="2025-07-01T10:03:31.885" v="1277" actId="20577"/>
          <ac:spMkLst>
            <pc:docMk/>
            <pc:sldMk cId="2421537413" sldId="1538"/>
            <ac:spMk id="8" creationId="{29007EBB-CD05-36E9-B7A6-2A13DE3C3E10}"/>
          </ac:spMkLst>
        </pc:spChg>
      </pc:sldChg>
      <pc:sldChg chg="modSp mod">
        <pc:chgData name="Wood, Robert" userId="18f30385-63b5-43c5-a11e-6c0d43b1c7e9" providerId="ADAL" clId="{D3B5FD7F-B6BC-4E50-BBB1-C6D9569210B6}" dt="2025-06-30T13:35:24.478" v="36" actId="20577"/>
        <pc:sldMkLst>
          <pc:docMk/>
          <pc:sldMk cId="3243599456" sldId="1539"/>
        </pc:sldMkLst>
        <pc:spChg chg="mod">
          <ac:chgData name="Wood, Robert" userId="18f30385-63b5-43c5-a11e-6c0d43b1c7e9" providerId="ADAL" clId="{D3B5FD7F-B6BC-4E50-BBB1-C6D9569210B6}" dt="2025-06-30T13:35:24.478" v="36" actId="20577"/>
          <ac:spMkLst>
            <pc:docMk/>
            <pc:sldMk cId="3243599456" sldId="1539"/>
            <ac:spMk id="2" creationId="{2621C231-ECFC-FB32-6BDA-F68B9E920A0F}"/>
          </ac:spMkLst>
        </pc:spChg>
      </pc:sldChg>
      <pc:sldChg chg="modSp add mod">
        <pc:chgData name="Wood, Robert" userId="18f30385-63b5-43c5-a11e-6c0d43b1c7e9" providerId="ADAL" clId="{D3B5FD7F-B6BC-4E50-BBB1-C6D9569210B6}" dt="2025-07-01T09:50:20.222" v="1200" actId="20577"/>
        <pc:sldMkLst>
          <pc:docMk/>
          <pc:sldMk cId="2597788092" sldId="1540"/>
        </pc:sldMkLst>
        <pc:spChg chg="mod">
          <ac:chgData name="Wood, Robert" userId="18f30385-63b5-43c5-a11e-6c0d43b1c7e9" providerId="ADAL" clId="{D3B5FD7F-B6BC-4E50-BBB1-C6D9569210B6}" dt="2025-07-01T09:50:20.222" v="1200" actId="20577"/>
          <ac:spMkLst>
            <pc:docMk/>
            <pc:sldMk cId="2597788092" sldId="1540"/>
            <ac:spMk id="8" creationId="{65A1F1AF-ABF6-F058-6CA3-76B282999071}"/>
          </ac:spMkLst>
        </pc:spChg>
      </pc:sldChg>
      <pc:sldChg chg="modSp add mod">
        <pc:chgData name="Wood, Robert" userId="18f30385-63b5-43c5-a11e-6c0d43b1c7e9" providerId="ADAL" clId="{D3B5FD7F-B6BC-4E50-BBB1-C6D9569210B6}" dt="2025-06-30T16:21:52.625" v="1156" actId="14100"/>
        <pc:sldMkLst>
          <pc:docMk/>
          <pc:sldMk cId="3673729844" sldId="1541"/>
        </pc:sldMkLst>
        <pc:spChg chg="mod">
          <ac:chgData name="Wood, Robert" userId="18f30385-63b5-43c5-a11e-6c0d43b1c7e9" providerId="ADAL" clId="{D3B5FD7F-B6BC-4E50-BBB1-C6D9569210B6}" dt="2025-06-30T16:21:52.625" v="1156" actId="14100"/>
          <ac:spMkLst>
            <pc:docMk/>
            <pc:sldMk cId="3673729844" sldId="1541"/>
            <ac:spMk id="8" creationId="{4CB8B621-A1FC-46CE-E04C-79D6ABBA09AA}"/>
          </ac:spMkLst>
        </pc:spChg>
      </pc:sldChg>
      <pc:sldChg chg="modSp add mod">
        <pc:chgData name="Wood, Robert" userId="18f30385-63b5-43c5-a11e-6c0d43b1c7e9" providerId="ADAL" clId="{D3B5FD7F-B6BC-4E50-BBB1-C6D9569210B6}" dt="2025-07-01T09:58:02.974" v="1238" actId="20577"/>
        <pc:sldMkLst>
          <pc:docMk/>
          <pc:sldMk cId="120339031" sldId="1542"/>
        </pc:sldMkLst>
        <pc:spChg chg="mod">
          <ac:chgData name="Wood, Robert" userId="18f30385-63b5-43c5-a11e-6c0d43b1c7e9" providerId="ADAL" clId="{D3B5FD7F-B6BC-4E50-BBB1-C6D9569210B6}" dt="2025-07-01T09:58:02.974" v="1238" actId="20577"/>
          <ac:spMkLst>
            <pc:docMk/>
            <pc:sldMk cId="120339031" sldId="1542"/>
            <ac:spMk id="8" creationId="{62F41507-B94C-3DD2-20F7-50393BD70F5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76EA87-491A-4ADF-9E42-4E887E9A6D6D}" type="datetimeFigureOut">
              <a:rPr lang="en-US" smtClean="0"/>
              <a:t>7/1/2025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286B44-9F3C-4703-8A16-77A994477D98}" type="slidenum">
              <a:rPr lang="en-US" smtClean="0"/>
              <a:t>‹#›</a:t>
            </a:fld>
            <a:endParaRPr lang="en-US"/>
          </a:p>
        </p:txBody>
      </p:sp>
    </p:spTree>
    <p:extLst>
      <p:ext uri="{BB962C8B-B14F-4D97-AF65-F5344CB8AC3E}">
        <p14:creationId xmlns:p14="http://schemas.microsoft.com/office/powerpoint/2010/main" val="2879154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1676400"/>
            <a:ext cx="4953000" cy="1927225"/>
          </a:xfrm>
        </p:spPr>
        <p:txBody>
          <a:bodyPr/>
          <a:lstStyle>
            <a:lvl1pPr algn="r">
              <a:defRPr b="0">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3544084" y="3733800"/>
            <a:ext cx="4914115" cy="1752600"/>
          </a:xfrm>
        </p:spPr>
        <p:txBody>
          <a:bodyPr/>
          <a:lstStyle>
            <a:lvl1pPr marL="0" indent="0" algn="r">
              <a:spcBef>
                <a:spcPts val="0"/>
              </a:spcBef>
              <a:spcAft>
                <a:spcPts val="600"/>
              </a:spcAft>
              <a:buNone/>
              <a:defRPr sz="2400" baseline="0">
                <a:solidFill>
                  <a:schemeClr val="tx1">
                    <a:tint val="75000"/>
                  </a:schemeClr>
                </a:solidFill>
                <a:latin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Staff Name </a:t>
            </a:r>
            <a:br>
              <a:rPr lang="en-US" dirty="0"/>
            </a:br>
            <a:r>
              <a:rPr lang="en-US" dirty="0"/>
              <a:t>Title/Program </a:t>
            </a:r>
          </a:p>
        </p:txBody>
      </p:sp>
      <p:pic>
        <p:nvPicPr>
          <p:cNvPr id="2051"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8200" y="1556084"/>
            <a:ext cx="2554287" cy="2554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347" y="6019800"/>
            <a:ext cx="916940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0670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1">
                <a:effectLs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0512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Content Placeholder 2"/>
          <p:cNvSpPr>
            <a:spLocks noGrp="1"/>
          </p:cNvSpPr>
          <p:nvPr>
            <p:ph idx="1"/>
          </p:nvPr>
        </p:nvSpPr>
        <p:spPr>
          <a:xfrm>
            <a:off x="457200"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457200" y="274638"/>
            <a:ext cx="8229600" cy="1143000"/>
          </a:xfrm>
        </p:spPr>
        <p:txBody>
          <a:bodyPr/>
          <a:lstStyle>
            <a:lvl1pPr>
              <a:defRPr sz="4000" b="1">
                <a:effectLst/>
              </a:defRPr>
            </a:lvl1pPr>
          </a:lstStyle>
          <a:p>
            <a:r>
              <a:rPr lang="en-US"/>
              <a:t>Click to edit Master title style</a:t>
            </a:r>
            <a:endParaRPr lang="en-US" dirty="0"/>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F502C29-6255-4BF1-8853-6D87703BED30}" type="slidenum">
              <a:rPr lang="en-US" smtClean="0"/>
              <a:pPr>
                <a:defRPr/>
              </a:pPr>
              <a:t>‹#›</a:t>
            </a:fld>
            <a:endParaRPr lang="en-US"/>
          </a:p>
        </p:txBody>
      </p:sp>
    </p:spTree>
    <p:extLst>
      <p:ext uri="{BB962C8B-B14F-4D97-AF65-F5344CB8AC3E}">
        <p14:creationId xmlns:p14="http://schemas.microsoft.com/office/powerpoint/2010/main" val="146840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7AE16-8148-488F-A616-A7A63E8E3B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F31E83-018A-4176-B8FA-E38A27214EFC}"/>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CAAE820E-0ACB-41F4-9438-151F3A74FC3B}"/>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14989977-31E0-444C-8C8A-7D11C8D5F6D7}"/>
              </a:ext>
            </a:extLst>
          </p:cNvPr>
          <p:cNvSpPr>
            <a:spLocks noGrp="1"/>
          </p:cNvSpPr>
          <p:nvPr>
            <p:ph type="sldNum" sz="quarter" idx="12"/>
          </p:nvPr>
        </p:nvSpPr>
        <p:spPr/>
        <p:txBody>
          <a:bodyPr/>
          <a:lstStyle/>
          <a:p>
            <a:pPr>
              <a:defRPr/>
            </a:pPr>
            <a:fld id="{8F502C29-6255-4BF1-8853-6D87703BED30}" type="slidenum">
              <a:rPr lang="en-US" smtClean="0"/>
              <a:pPr>
                <a:defRPr/>
              </a:pPr>
              <a:t>‹#›</a:t>
            </a:fld>
            <a:endParaRPr lang="en-US"/>
          </a:p>
        </p:txBody>
      </p:sp>
      <p:sp>
        <p:nvSpPr>
          <p:cNvPr id="7" name="Content Placeholder 6">
            <a:extLst>
              <a:ext uri="{FF2B5EF4-FFF2-40B4-BE49-F238E27FC236}">
                <a16:creationId xmlns:a16="http://schemas.microsoft.com/office/drawing/2014/main" id="{3DE85C63-5A7F-40DA-A669-474DC9BD6241}"/>
              </a:ext>
            </a:extLst>
          </p:cNvPr>
          <p:cNvSpPr>
            <a:spLocks noGrp="1"/>
          </p:cNvSpPr>
          <p:nvPr>
            <p:ph sz="quarter" idx="13"/>
          </p:nvPr>
        </p:nvSpPr>
        <p:spPr>
          <a:xfrm>
            <a:off x="457200" y="1600200"/>
            <a:ext cx="4038601"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a:extLst>
              <a:ext uri="{FF2B5EF4-FFF2-40B4-BE49-F238E27FC236}">
                <a16:creationId xmlns:a16="http://schemas.microsoft.com/office/drawing/2014/main" id="{2DC03EE3-125D-4293-9980-FEBB1B729E93}"/>
              </a:ext>
            </a:extLst>
          </p:cNvPr>
          <p:cNvSpPr>
            <a:spLocks noGrp="1"/>
          </p:cNvSpPr>
          <p:nvPr>
            <p:ph sz="quarter" idx="14"/>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592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64ED6-EDEC-4A91-8E7E-FCA2186923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9ACF35-B23E-4FAE-9059-1E6F343C6DCA}"/>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956D1584-0B1F-4047-8829-4F31D6C97333}"/>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DC0C3173-0FB2-47E1-BDAB-214B4D5A1840}"/>
              </a:ext>
            </a:extLst>
          </p:cNvPr>
          <p:cNvSpPr>
            <a:spLocks noGrp="1"/>
          </p:cNvSpPr>
          <p:nvPr>
            <p:ph type="sldNum" sz="quarter" idx="12"/>
          </p:nvPr>
        </p:nvSpPr>
        <p:spPr/>
        <p:txBody>
          <a:bodyPr/>
          <a:lstStyle/>
          <a:p>
            <a:pPr>
              <a:defRPr/>
            </a:pPr>
            <a:fld id="{8F502C29-6255-4BF1-8853-6D87703BED30}" type="slidenum">
              <a:rPr lang="en-US" smtClean="0"/>
              <a:pPr>
                <a:defRPr/>
              </a:pPr>
              <a:t>‹#›</a:t>
            </a:fld>
            <a:endParaRPr lang="en-US"/>
          </a:p>
        </p:txBody>
      </p:sp>
      <p:sp>
        <p:nvSpPr>
          <p:cNvPr id="7" name="Content Placeholder 6">
            <a:extLst>
              <a:ext uri="{FF2B5EF4-FFF2-40B4-BE49-F238E27FC236}">
                <a16:creationId xmlns:a16="http://schemas.microsoft.com/office/drawing/2014/main" id="{6B3B6BFF-35A4-4108-9016-0FD09A1F571D}"/>
              </a:ext>
            </a:extLst>
          </p:cNvPr>
          <p:cNvSpPr>
            <a:spLocks noGrp="1"/>
          </p:cNvSpPr>
          <p:nvPr>
            <p:ph sz="quarter" idx="13"/>
          </p:nvPr>
        </p:nvSpPr>
        <p:spPr>
          <a:xfrm>
            <a:off x="457200" y="1676400"/>
            <a:ext cx="8229600" cy="1873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3C9BB520-939F-43E0-91AE-3D957565E184}"/>
              </a:ext>
            </a:extLst>
          </p:cNvPr>
          <p:cNvSpPr>
            <a:spLocks noGrp="1"/>
          </p:cNvSpPr>
          <p:nvPr>
            <p:ph sz="quarter" idx="14"/>
          </p:nvPr>
        </p:nvSpPr>
        <p:spPr>
          <a:xfrm>
            <a:off x="457200" y="3810000"/>
            <a:ext cx="82296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7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67D84-D7EB-4786-BB9A-1A44C84EBE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8953C3-C4EE-448C-B3B8-45475EF1914B}"/>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3FD58A31-EE78-45CA-819A-44C6C2C844C1}"/>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B25CA790-1B79-4D2F-942A-8128C78613BA}"/>
              </a:ext>
            </a:extLst>
          </p:cNvPr>
          <p:cNvSpPr>
            <a:spLocks noGrp="1"/>
          </p:cNvSpPr>
          <p:nvPr>
            <p:ph type="sldNum" sz="quarter" idx="12"/>
          </p:nvPr>
        </p:nvSpPr>
        <p:spPr/>
        <p:txBody>
          <a:bodyPr/>
          <a:lstStyle/>
          <a:p>
            <a:pPr>
              <a:defRPr/>
            </a:pPr>
            <a:fld id="{8F502C29-6255-4BF1-8853-6D87703BED30}" type="slidenum">
              <a:rPr lang="en-US" smtClean="0"/>
              <a:pPr>
                <a:defRPr/>
              </a:pPr>
              <a:t>‹#›</a:t>
            </a:fld>
            <a:endParaRPr lang="en-US"/>
          </a:p>
        </p:txBody>
      </p:sp>
    </p:spTree>
    <p:extLst>
      <p:ext uri="{BB962C8B-B14F-4D97-AF65-F5344CB8AC3E}">
        <p14:creationId xmlns:p14="http://schemas.microsoft.com/office/powerpoint/2010/main" val="2097026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3D7E75-82E5-4227-A723-7DC309C4A2C1}" type="slidenum">
              <a:rPr lang="en-US"/>
              <a:pPr>
                <a:defRPr/>
              </a:pPr>
              <a:t>‹#›</a:t>
            </a:fld>
            <a:endParaRPr lang="en-US"/>
          </a:p>
        </p:txBody>
      </p:sp>
      <p:pic>
        <p:nvPicPr>
          <p:cNvPr id="8" name="Picture Placeholder 1"/>
          <p:cNvPicPr>
            <a:picLocks noChangeAspect="1"/>
          </p:cNvPicPr>
          <p:nvPr userDrawn="1"/>
        </p:nvPicPr>
        <p:blipFill>
          <a:blip r:embed="rId2">
            <a:extLst>
              <a:ext uri="{28A0092B-C50C-407E-A947-70E740481C1C}">
                <a14:useLocalDpi xmlns:a14="http://schemas.microsoft.com/office/drawing/2010/main" val="0"/>
              </a:ext>
            </a:extLst>
          </a:blip>
          <a:srcRect l="-5875" t="-1201" r="-455" b="-697"/>
          <a:stretch>
            <a:fillRect/>
          </a:stretch>
        </p:blipFill>
        <p:spPr bwMode="auto">
          <a:xfrm>
            <a:off x="3159125" y="762000"/>
            <a:ext cx="28257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3789362" y="3593861"/>
            <a:ext cx="1565275" cy="400110"/>
          </a:xfrm>
          <a:prstGeom prst="rect">
            <a:avLst/>
          </a:prstGeom>
          <a:noFill/>
        </p:spPr>
        <p:txBody>
          <a:bodyPr wrap="square" rtlCol="0">
            <a:spAutoFit/>
          </a:bodyPr>
          <a:lstStyle/>
          <a:p>
            <a:pPr algn="ctr"/>
            <a:r>
              <a:rPr lang="en-US" sz="2000" dirty="0">
                <a:solidFill>
                  <a:srgbClr val="254061"/>
                </a:solidFill>
                <a:latin typeface="Arial" panose="020B0604020202020204" pitchFamily="34" charset="0"/>
                <a:cs typeface="Arial" panose="020B0604020202020204" pitchFamily="34" charset="0"/>
              </a:rPr>
              <a:t>Contact:</a:t>
            </a:r>
          </a:p>
        </p:txBody>
      </p:sp>
      <p:sp>
        <p:nvSpPr>
          <p:cNvPr id="10" name="Rectangle 9"/>
          <p:cNvSpPr/>
          <p:nvPr userDrawn="1"/>
        </p:nvSpPr>
        <p:spPr>
          <a:xfrm>
            <a:off x="3374684" y="5494099"/>
            <a:ext cx="2394630" cy="369332"/>
          </a:xfrm>
          <a:prstGeom prst="rect">
            <a:avLst/>
          </a:prstGeom>
        </p:spPr>
        <p:txBody>
          <a:bodyPr wrap="none">
            <a:spAutoFit/>
          </a:bodyPr>
          <a:lstStyle/>
          <a:p>
            <a:pPr lvl="0"/>
            <a:r>
              <a:rPr kumimoji="0" lang="en-US" sz="1800" b="1" i="1" u="none" strike="noStrike" kern="1200" cap="none" spc="0" normalizeH="0" baseline="0" noProof="0" dirty="0">
                <a:ln>
                  <a:noFill/>
                </a:ln>
                <a:solidFill>
                  <a:srgbClr val="4F81BD">
                    <a:lumMod val="50000"/>
                  </a:srgbClr>
                </a:solidFill>
                <a:effectLst/>
                <a:uLnTx/>
                <a:uFillTx/>
                <a:latin typeface="Arial" pitchFamily="34" charset="0"/>
                <a:ea typeface="+mn-ea"/>
                <a:cs typeface="Arial" pitchFamily="34" charset="0"/>
              </a:rPr>
              <a:t>www.maine.gov/dep</a:t>
            </a:r>
            <a:endParaRPr lang="en-US" dirty="0"/>
          </a:p>
        </p:txBody>
      </p:sp>
      <p:sp>
        <p:nvSpPr>
          <p:cNvPr id="11" name="Text Placeholder 10"/>
          <p:cNvSpPr>
            <a:spLocks noGrp="1"/>
          </p:cNvSpPr>
          <p:nvPr>
            <p:ph type="body" sz="quarter" idx="13"/>
          </p:nvPr>
        </p:nvSpPr>
        <p:spPr>
          <a:xfrm>
            <a:off x="2432137" y="4172535"/>
            <a:ext cx="4267200" cy="1143000"/>
          </a:xfrm>
        </p:spPr>
        <p:txBody>
          <a:bodyPr/>
          <a:lstStyle>
            <a:lvl5pPr marL="0" indent="0" algn="ctr">
              <a:buFontTx/>
              <a:buNone/>
              <a:defRPr>
                <a:solidFill>
                  <a:srgbClr val="254061"/>
                </a:solidFill>
                <a:latin typeface="Arial" panose="020B0604020202020204" pitchFamily="34" charset="0"/>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4194829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en-US" altLang="en-US"/>
              <a:t>Click to edit Master title style</a:t>
            </a:r>
            <a:endParaRPr lang="en-US" alt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F502C29-6255-4BF1-8853-6D87703BED30}" type="slidenum">
              <a:rPr lang="en-US"/>
              <a:pPr>
                <a:defRPr/>
              </a:pPr>
              <a:t>‹#›</a:t>
            </a:fld>
            <a:endParaRPr lang="en-US"/>
          </a:p>
        </p:txBody>
      </p:sp>
      <p:pic>
        <p:nvPicPr>
          <p:cNvPr id="1028" name="Picture 4"/>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6096000"/>
            <a:ext cx="9717088"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7" r:id="rId7"/>
  </p:sldLayoutIdLst>
  <p:hf hdr="0" ftr="0" dt="0"/>
  <p:txStyles>
    <p:titleStyle>
      <a:lvl1pPr algn="ctr" rtl="0" eaLnBrk="1" fontAlgn="base" hangingPunct="1">
        <a:spcBef>
          <a:spcPct val="0"/>
        </a:spcBef>
        <a:spcAft>
          <a:spcPct val="0"/>
        </a:spcAft>
        <a:defRPr sz="4000" b="1" i="0" u="none" kern="1200">
          <a:solidFill>
            <a:schemeClr val="tx2">
              <a:lumMod val="75000"/>
            </a:schemeClr>
          </a:solidFill>
          <a:effectLst/>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2">
              <a:lumMod val="75000"/>
            </a:schemeClr>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b="0" i="0" u="none" kern="1200">
          <a:solidFill>
            <a:schemeClr val="tx2">
              <a:lumMod val="75000"/>
            </a:schemeClr>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2">
              <a:lumMod val="75000"/>
            </a:schemeClr>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09999" y="2062163"/>
            <a:ext cx="4648199" cy="1628775"/>
          </a:xfrm>
        </p:spPr>
        <p:txBody>
          <a:bodyPr rtlCol="0">
            <a:normAutofit/>
          </a:bodyPr>
          <a:lstStyle/>
          <a:p>
            <a:pPr algn="r" eaLnBrk="1" fontAlgn="auto" hangingPunct="1">
              <a:spcAft>
                <a:spcPts val="0"/>
              </a:spcAft>
              <a:defRPr/>
            </a:pPr>
            <a:r>
              <a:rPr lang="en-US" dirty="0">
                <a:solidFill>
                  <a:schemeClr val="tx2">
                    <a:lumMod val="50000"/>
                  </a:schemeClr>
                </a:solidFill>
              </a:rPr>
              <a:t>Ch. 305 &amp; Ch. 310 Updates</a:t>
            </a:r>
            <a:endParaRPr lang="en-US" dirty="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Subtitle 2"/>
          <p:cNvSpPr>
            <a:spLocks noGrp="1"/>
          </p:cNvSpPr>
          <p:nvPr>
            <p:ph type="subTitle" idx="1"/>
          </p:nvPr>
        </p:nvSpPr>
        <p:spPr>
          <a:xfrm>
            <a:off x="3544083" y="4343400"/>
            <a:ext cx="4914115" cy="1752600"/>
          </a:xfrm>
        </p:spPr>
        <p:txBody>
          <a:bodyPr/>
          <a:lstStyle/>
          <a:p>
            <a:r>
              <a:rPr lang="en-US" dirty="0"/>
              <a:t>Rob Wood</a:t>
            </a:r>
          </a:p>
          <a:p>
            <a:r>
              <a:rPr lang="en-US" dirty="0"/>
              <a:t>Director, Bureau of Land Resources</a:t>
            </a:r>
          </a:p>
          <a:p>
            <a:r>
              <a:rPr lang="en-US" b="1" dirty="0"/>
              <a:t>July 1,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3EF3B-203A-1476-C084-A5832CEEEB02}"/>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D6023FC-A05A-2541-C56D-815DCF7DA2F0}"/>
              </a:ext>
            </a:extLst>
          </p:cNvPr>
          <p:cNvSpPr>
            <a:spLocks noGrp="1"/>
          </p:cNvSpPr>
          <p:nvPr>
            <p:ph type="title"/>
          </p:nvPr>
        </p:nvSpPr>
        <p:spPr>
          <a:xfrm>
            <a:off x="457200" y="274638"/>
            <a:ext cx="8229600" cy="715962"/>
          </a:xfrm>
        </p:spPr>
        <p:txBody>
          <a:bodyPr>
            <a:normAutofit/>
          </a:bodyPr>
          <a:lstStyle/>
          <a:p>
            <a:r>
              <a:rPr lang="en-US" dirty="0"/>
              <a:t>MELS Form</a:t>
            </a:r>
          </a:p>
        </p:txBody>
      </p:sp>
      <p:pic>
        <p:nvPicPr>
          <p:cNvPr id="4" name="Content Placeholder 3" descr="Graphical user interface, text, application, email&#10;&#10;AI-generated content may be incorrect.">
            <a:extLst>
              <a:ext uri="{FF2B5EF4-FFF2-40B4-BE49-F238E27FC236}">
                <a16:creationId xmlns:a16="http://schemas.microsoft.com/office/drawing/2014/main" id="{5A312052-0940-E4F6-98A6-66E04F21809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7675" y="1757109"/>
            <a:ext cx="8229600" cy="3419981"/>
          </a:xfrm>
        </p:spPr>
      </p:pic>
    </p:spTree>
    <p:extLst>
      <p:ext uri="{BB962C8B-B14F-4D97-AF65-F5344CB8AC3E}">
        <p14:creationId xmlns:p14="http://schemas.microsoft.com/office/powerpoint/2010/main" val="3891088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C21DB-775B-7965-462E-CE1B4CD8DF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29909-5EE9-840B-1B6E-4EF0AE2216EE}"/>
              </a:ext>
            </a:extLst>
          </p:cNvPr>
          <p:cNvSpPr>
            <a:spLocks noGrp="1"/>
          </p:cNvSpPr>
          <p:nvPr>
            <p:ph type="title"/>
          </p:nvPr>
        </p:nvSpPr>
        <p:spPr>
          <a:xfrm>
            <a:off x="1485900" y="2571750"/>
            <a:ext cx="6172200" cy="857250"/>
          </a:xfrm>
        </p:spPr>
        <p:txBody>
          <a:bodyPr>
            <a:normAutofit fontScale="90000"/>
          </a:bodyPr>
          <a:lstStyle/>
          <a:p>
            <a:r>
              <a:rPr lang="en-US" dirty="0"/>
              <a:t>Structural Shoreline Stabilization in Ch. 310</a:t>
            </a:r>
          </a:p>
        </p:txBody>
      </p:sp>
    </p:spTree>
    <p:extLst>
      <p:ext uri="{BB962C8B-B14F-4D97-AF65-F5344CB8AC3E}">
        <p14:creationId xmlns:p14="http://schemas.microsoft.com/office/powerpoint/2010/main" val="3334040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D09B1-75F7-31D3-96C1-98636FABCBB0}"/>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7D57304D-99B6-06F2-A36E-367BAC1856F6}"/>
              </a:ext>
            </a:extLst>
          </p:cNvPr>
          <p:cNvSpPr>
            <a:spLocks noGrp="1"/>
          </p:cNvSpPr>
          <p:nvPr>
            <p:ph type="title"/>
          </p:nvPr>
        </p:nvSpPr>
        <p:spPr>
          <a:xfrm>
            <a:off x="457200" y="274638"/>
            <a:ext cx="8229600" cy="715962"/>
          </a:xfrm>
        </p:spPr>
        <p:txBody>
          <a:bodyPr>
            <a:normAutofit/>
          </a:bodyPr>
          <a:lstStyle/>
          <a:p>
            <a:r>
              <a:rPr lang="en-US" dirty="0"/>
              <a:t>Ch. 310 Shoreline Stabilization</a:t>
            </a:r>
          </a:p>
        </p:txBody>
      </p:sp>
      <p:sp>
        <p:nvSpPr>
          <p:cNvPr id="8" name="Content Placeholder 7">
            <a:extLst>
              <a:ext uri="{FF2B5EF4-FFF2-40B4-BE49-F238E27FC236}">
                <a16:creationId xmlns:a16="http://schemas.microsoft.com/office/drawing/2014/main" id="{23D5C1A7-7625-F611-F5CC-C93C67A25B68}"/>
              </a:ext>
            </a:extLst>
          </p:cNvPr>
          <p:cNvSpPr>
            <a:spLocks noGrp="1"/>
          </p:cNvSpPr>
          <p:nvPr>
            <p:ph idx="1"/>
          </p:nvPr>
        </p:nvSpPr>
        <p:spPr>
          <a:xfrm>
            <a:off x="447675" y="1143000"/>
            <a:ext cx="8229600" cy="4800600"/>
          </a:xfrm>
        </p:spPr>
        <p:txBody>
          <a:bodyPr/>
          <a:lstStyle/>
          <a:p>
            <a:pPr>
              <a:spcAft>
                <a:spcPts val="300"/>
              </a:spcAft>
            </a:pPr>
            <a:r>
              <a:rPr lang="en-US" sz="2300" u="sng" dirty="0"/>
              <a:t>Projects limited to designated purposes</a:t>
            </a:r>
            <a:r>
              <a:rPr lang="en-US" sz="2300" dirty="0"/>
              <a:t>: Is the project designed for protection of a water-dependent structure, a subsurface waste disposal system (within 25 feet or necessary to prevent effluent outbreak), an open space that serves the public (doesn’t have to be publicly owned), farmland, or a structure essential to the current use of the property located within 100 feet of the eroding shoreline that cannot be practicably relocated and was built before 2026? Or is it necessary to protect a structure built before 2026 that is at significant risk of a landslide? Or is a health and safety project, as defined in Ch. 310? </a:t>
            </a:r>
          </a:p>
          <a:p>
            <a:pPr marL="0" indent="0">
              <a:buNone/>
            </a:pPr>
            <a:endParaRPr lang="en-US" sz="2000" dirty="0"/>
          </a:p>
          <a:p>
            <a:endParaRPr lang="en-US" dirty="0"/>
          </a:p>
        </p:txBody>
      </p:sp>
    </p:spTree>
    <p:extLst>
      <p:ext uri="{BB962C8B-B14F-4D97-AF65-F5344CB8AC3E}">
        <p14:creationId xmlns:p14="http://schemas.microsoft.com/office/powerpoint/2010/main" val="1225142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0E649-B565-7B99-FD58-E5C41FA0DE10}"/>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0614BBBF-133D-3DD2-9162-0ACC0D39C39B}"/>
              </a:ext>
            </a:extLst>
          </p:cNvPr>
          <p:cNvSpPr>
            <a:spLocks noGrp="1"/>
          </p:cNvSpPr>
          <p:nvPr>
            <p:ph type="title"/>
          </p:nvPr>
        </p:nvSpPr>
        <p:spPr>
          <a:xfrm>
            <a:off x="457200" y="274638"/>
            <a:ext cx="8229600" cy="715962"/>
          </a:xfrm>
        </p:spPr>
        <p:txBody>
          <a:bodyPr>
            <a:normAutofit/>
          </a:bodyPr>
          <a:lstStyle/>
          <a:p>
            <a:r>
              <a:rPr lang="en-US" dirty="0"/>
              <a:t>Ch. 310 Shoreline Stabilization</a:t>
            </a:r>
          </a:p>
        </p:txBody>
      </p:sp>
      <p:sp>
        <p:nvSpPr>
          <p:cNvPr id="8" name="Content Placeholder 7">
            <a:extLst>
              <a:ext uri="{FF2B5EF4-FFF2-40B4-BE49-F238E27FC236}">
                <a16:creationId xmlns:a16="http://schemas.microsoft.com/office/drawing/2014/main" id="{62F41507-B94C-3DD2-20F7-50393BD70F5A}"/>
              </a:ext>
            </a:extLst>
          </p:cNvPr>
          <p:cNvSpPr>
            <a:spLocks noGrp="1"/>
          </p:cNvSpPr>
          <p:nvPr>
            <p:ph idx="1"/>
          </p:nvPr>
        </p:nvSpPr>
        <p:spPr>
          <a:xfrm>
            <a:off x="447675" y="1219200"/>
            <a:ext cx="8229600" cy="4724400"/>
          </a:xfrm>
        </p:spPr>
        <p:txBody>
          <a:bodyPr/>
          <a:lstStyle/>
          <a:p>
            <a:pPr>
              <a:spcAft>
                <a:spcPts val="300"/>
              </a:spcAft>
            </a:pPr>
            <a:r>
              <a:rPr lang="en-US" sz="2300" u="sng" dirty="0"/>
              <a:t>If yes</a:t>
            </a:r>
            <a:r>
              <a:rPr lang="en-US" sz="2300" dirty="0"/>
              <a:t> (if the project is designed for an eligible project purpose), structural stabilization may be permitted, if the length, height and wetland fill are minimized:</a:t>
            </a:r>
          </a:p>
          <a:p>
            <a:pPr lvl="1">
              <a:spcAft>
                <a:spcPts val="300"/>
              </a:spcAft>
            </a:pPr>
            <a:r>
              <a:rPr lang="en-US" sz="2000" dirty="0"/>
              <a:t>Length limited to structure/space that needs protection</a:t>
            </a:r>
          </a:p>
          <a:p>
            <a:pPr lvl="1">
              <a:spcAft>
                <a:spcPts val="300"/>
              </a:spcAft>
            </a:pPr>
            <a:r>
              <a:rPr lang="en-US" sz="2000" dirty="0"/>
              <a:t>Height limits same as Ch. 305 (PBR), with flexibility to go higher if necessary</a:t>
            </a:r>
          </a:p>
          <a:p>
            <a:pPr lvl="1">
              <a:spcAft>
                <a:spcPts val="300"/>
              </a:spcAft>
            </a:pPr>
            <a:r>
              <a:rPr lang="en-US" sz="2000" dirty="0"/>
              <a:t>Wetland fill must be avoided, minimized and (if applicable) compensated for</a:t>
            </a:r>
          </a:p>
          <a:p>
            <a:pPr>
              <a:spcAft>
                <a:spcPts val="300"/>
              </a:spcAft>
            </a:pPr>
            <a:r>
              <a:rPr lang="en-US" sz="2300" u="sng" dirty="0"/>
              <a:t>If no</a:t>
            </a:r>
            <a:r>
              <a:rPr lang="en-US" sz="2300" dirty="0"/>
              <a:t> (if the project is not designed for an eligible project purpose), toe protection using riprap may be permitted up to 3 feet high, if MGS determines the bluff is not a significant source of sediment to a coastal wetland</a:t>
            </a:r>
          </a:p>
          <a:p>
            <a:endParaRPr lang="en-US" sz="2000" dirty="0"/>
          </a:p>
          <a:p>
            <a:endParaRPr lang="en-US" dirty="0"/>
          </a:p>
        </p:txBody>
      </p:sp>
    </p:spTree>
    <p:extLst>
      <p:ext uri="{BB962C8B-B14F-4D97-AF65-F5344CB8AC3E}">
        <p14:creationId xmlns:p14="http://schemas.microsoft.com/office/powerpoint/2010/main" val="120339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7A5D-C5A8-9898-FB23-F7B3DF2FD89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9873FD18-AA30-FD0C-9724-8019072E9381}"/>
              </a:ext>
            </a:extLst>
          </p:cNvPr>
          <p:cNvSpPr>
            <a:spLocks noGrp="1"/>
          </p:cNvSpPr>
          <p:nvPr>
            <p:ph type="title"/>
          </p:nvPr>
        </p:nvSpPr>
        <p:spPr>
          <a:xfrm>
            <a:off x="457200" y="274638"/>
            <a:ext cx="8229600" cy="715962"/>
          </a:xfrm>
        </p:spPr>
        <p:txBody>
          <a:bodyPr>
            <a:normAutofit fontScale="90000"/>
          </a:bodyPr>
          <a:lstStyle/>
          <a:p>
            <a:r>
              <a:rPr lang="en-US" dirty="0"/>
              <a:t>“Cannot be practicably relocated”</a:t>
            </a:r>
          </a:p>
        </p:txBody>
      </p:sp>
      <p:sp>
        <p:nvSpPr>
          <p:cNvPr id="8" name="Content Placeholder 7">
            <a:extLst>
              <a:ext uri="{FF2B5EF4-FFF2-40B4-BE49-F238E27FC236}">
                <a16:creationId xmlns:a16="http://schemas.microsoft.com/office/drawing/2014/main" id="{71E8E635-D202-213D-9AB6-1BE2EBB4398F}"/>
              </a:ext>
            </a:extLst>
          </p:cNvPr>
          <p:cNvSpPr>
            <a:spLocks noGrp="1"/>
          </p:cNvSpPr>
          <p:nvPr>
            <p:ph idx="1"/>
          </p:nvPr>
        </p:nvSpPr>
        <p:spPr>
          <a:xfrm>
            <a:off x="447675" y="1371600"/>
            <a:ext cx="8229600" cy="4572000"/>
          </a:xfrm>
        </p:spPr>
        <p:txBody>
          <a:bodyPr/>
          <a:lstStyle/>
          <a:p>
            <a:r>
              <a:rPr lang="en-US" sz="2600" dirty="0"/>
              <a:t>Applicant must submit analysis of cost, technology and logistics of relocating the structure to a location farther than 100 feet from the eroding shoreline</a:t>
            </a:r>
          </a:p>
          <a:p>
            <a:pPr marL="0" indent="0">
              <a:buNone/>
            </a:pPr>
            <a:endParaRPr lang="en-US" sz="2600" dirty="0"/>
          </a:p>
          <a:p>
            <a:r>
              <a:rPr lang="en-US" sz="2600" dirty="0"/>
              <a:t>It is not expected that most dwellings, buildings, roads, and other large structures can be practicably relocated, but the applicant still must address this alternative</a:t>
            </a:r>
            <a:endParaRPr lang="en-US" sz="2000" dirty="0"/>
          </a:p>
          <a:p>
            <a:endParaRPr lang="en-US" dirty="0"/>
          </a:p>
        </p:txBody>
      </p:sp>
      <p:sp>
        <p:nvSpPr>
          <p:cNvPr id="2" name="TextBox 1">
            <a:extLst>
              <a:ext uri="{FF2B5EF4-FFF2-40B4-BE49-F238E27FC236}">
                <a16:creationId xmlns:a16="http://schemas.microsoft.com/office/drawing/2014/main" id="{14E5207B-ABCA-D16C-B0C2-61EF71EAF269}"/>
              </a:ext>
            </a:extLst>
          </p:cNvPr>
          <p:cNvSpPr txBox="1"/>
          <p:nvPr/>
        </p:nvSpPr>
        <p:spPr>
          <a:xfrm>
            <a:off x="8610600" y="5943600"/>
            <a:ext cx="4572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444910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490C4-9A27-4849-9172-B2788A02F9DC}"/>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6F97EC5-0671-0AB7-CD70-2D2682E1CCBA}"/>
              </a:ext>
            </a:extLst>
          </p:cNvPr>
          <p:cNvSpPr>
            <a:spLocks noGrp="1"/>
          </p:cNvSpPr>
          <p:nvPr>
            <p:ph type="title"/>
          </p:nvPr>
        </p:nvSpPr>
        <p:spPr>
          <a:xfrm>
            <a:off x="457200" y="274638"/>
            <a:ext cx="8229600" cy="715962"/>
          </a:xfrm>
        </p:spPr>
        <p:txBody>
          <a:bodyPr>
            <a:normAutofit/>
          </a:bodyPr>
          <a:lstStyle/>
          <a:p>
            <a:r>
              <a:rPr lang="en-US" dirty="0"/>
              <a:t>Ch. 310 Alternatives Analysis</a:t>
            </a:r>
          </a:p>
        </p:txBody>
      </p:sp>
      <p:sp>
        <p:nvSpPr>
          <p:cNvPr id="8" name="Content Placeholder 7">
            <a:extLst>
              <a:ext uri="{FF2B5EF4-FFF2-40B4-BE49-F238E27FC236}">
                <a16:creationId xmlns:a16="http://schemas.microsoft.com/office/drawing/2014/main" id="{A836258B-734C-912B-145D-C34EC0EC534C}"/>
              </a:ext>
            </a:extLst>
          </p:cNvPr>
          <p:cNvSpPr>
            <a:spLocks noGrp="1"/>
          </p:cNvSpPr>
          <p:nvPr>
            <p:ph idx="1"/>
          </p:nvPr>
        </p:nvSpPr>
        <p:spPr>
          <a:xfrm>
            <a:off x="447675" y="990600"/>
            <a:ext cx="8229600" cy="4953000"/>
          </a:xfrm>
        </p:spPr>
        <p:txBody>
          <a:bodyPr/>
          <a:lstStyle/>
          <a:p>
            <a:pPr>
              <a:spcAft>
                <a:spcPts val="300"/>
              </a:spcAft>
            </a:pPr>
            <a:r>
              <a:rPr lang="en-US" sz="2300" dirty="0"/>
              <a:t>Rebuttable presumption that vegetation and/or biodegradable stabilization materials can practicably stabilize a shoreline in a </a:t>
            </a:r>
            <a:r>
              <a:rPr lang="en-US" sz="2300" b="1" dirty="0"/>
              <a:t>low-energy environment with little or no wave action </a:t>
            </a:r>
            <a:r>
              <a:rPr lang="en-US" sz="2300" dirty="0"/>
              <a:t>and </a:t>
            </a:r>
            <a:r>
              <a:rPr lang="en-US" sz="2300" b="1" dirty="0"/>
              <a:t>stable coastal bluffs</a:t>
            </a:r>
            <a:endParaRPr lang="en-US" sz="2300" dirty="0"/>
          </a:p>
          <a:p>
            <a:pPr lvl="1">
              <a:spcAft>
                <a:spcPts val="300"/>
              </a:spcAft>
            </a:pPr>
            <a:r>
              <a:rPr lang="en-US" sz="2000" dirty="0"/>
              <a:t>Exceptions for health or safety projects, water-dependent structures, and septic systems</a:t>
            </a:r>
          </a:p>
          <a:p>
            <a:pPr>
              <a:spcAft>
                <a:spcPts val="300"/>
              </a:spcAft>
            </a:pPr>
            <a:r>
              <a:rPr lang="en-US" sz="2300" dirty="0"/>
              <a:t>Open coastline is not considered a low-energy environment</a:t>
            </a:r>
          </a:p>
          <a:p>
            <a:pPr>
              <a:spcAft>
                <a:spcPts val="300"/>
              </a:spcAft>
            </a:pPr>
            <a:r>
              <a:rPr lang="en-US" sz="2400" dirty="0"/>
              <a:t>If a bluff is mapped as stable but appears unstable, contact Maine Geological Survey (MGS)</a:t>
            </a:r>
            <a:endParaRPr lang="en-US" sz="2300" dirty="0"/>
          </a:p>
          <a:p>
            <a:pPr>
              <a:spcAft>
                <a:spcPts val="300"/>
              </a:spcAft>
            </a:pPr>
            <a:r>
              <a:rPr lang="en-US" sz="2300" dirty="0"/>
              <a:t>Rebutting the presumption requires analysis of cost, technology, and logistics to show biodegradable materials and/or vegetation is not practicable</a:t>
            </a:r>
          </a:p>
          <a:p>
            <a:endParaRPr lang="en-US" sz="2000" dirty="0"/>
          </a:p>
          <a:p>
            <a:endParaRPr lang="en-US" sz="2000" dirty="0"/>
          </a:p>
        </p:txBody>
      </p:sp>
      <p:sp>
        <p:nvSpPr>
          <p:cNvPr id="2" name="TextBox 1">
            <a:extLst>
              <a:ext uri="{FF2B5EF4-FFF2-40B4-BE49-F238E27FC236}">
                <a16:creationId xmlns:a16="http://schemas.microsoft.com/office/drawing/2014/main" id="{9A9362D6-0A08-C540-46F4-42E97A6BA7B2}"/>
              </a:ext>
            </a:extLst>
          </p:cNvPr>
          <p:cNvSpPr txBox="1"/>
          <p:nvPr/>
        </p:nvSpPr>
        <p:spPr>
          <a:xfrm>
            <a:off x="8534400" y="5943600"/>
            <a:ext cx="5334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900663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6034D-9E32-E16B-E04C-77072F449D72}"/>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8764D5E6-180E-8418-C6F8-DC61BEF9550C}"/>
              </a:ext>
            </a:extLst>
          </p:cNvPr>
          <p:cNvSpPr>
            <a:spLocks noGrp="1"/>
          </p:cNvSpPr>
          <p:nvPr>
            <p:ph type="title"/>
          </p:nvPr>
        </p:nvSpPr>
        <p:spPr/>
        <p:txBody>
          <a:bodyPr>
            <a:normAutofit/>
          </a:bodyPr>
          <a:lstStyle/>
          <a:p>
            <a:r>
              <a:rPr lang="en-US" dirty="0"/>
              <a:t>Ch. 310 continued</a:t>
            </a:r>
          </a:p>
        </p:txBody>
      </p:sp>
      <p:sp>
        <p:nvSpPr>
          <p:cNvPr id="8" name="Content Placeholder 7">
            <a:extLst>
              <a:ext uri="{FF2B5EF4-FFF2-40B4-BE49-F238E27FC236}">
                <a16:creationId xmlns:a16="http://schemas.microsoft.com/office/drawing/2014/main" id="{A8581BCA-2243-2452-C074-B09DA58C5EDA}"/>
              </a:ext>
            </a:extLst>
          </p:cNvPr>
          <p:cNvSpPr>
            <a:spLocks noGrp="1"/>
          </p:cNvSpPr>
          <p:nvPr>
            <p:ph idx="1"/>
          </p:nvPr>
        </p:nvSpPr>
        <p:spPr>
          <a:xfrm>
            <a:off x="447675" y="1417638"/>
            <a:ext cx="8229600" cy="4525962"/>
          </a:xfrm>
        </p:spPr>
        <p:txBody>
          <a:bodyPr/>
          <a:lstStyle/>
          <a:p>
            <a:r>
              <a:rPr lang="en-US" sz="2600" dirty="0"/>
              <a:t>10-foot-wide native vegetation buffer required, unless not practicable</a:t>
            </a:r>
          </a:p>
          <a:p>
            <a:endParaRPr lang="en-US" sz="2600" dirty="0"/>
          </a:p>
          <a:p>
            <a:r>
              <a:rPr lang="en-US" sz="2600" dirty="0"/>
              <a:t>A yard cannot be extended closer to the water</a:t>
            </a:r>
          </a:p>
          <a:p>
            <a:endParaRPr lang="en-US" sz="2600" dirty="0"/>
          </a:p>
          <a:p>
            <a:r>
              <a:rPr lang="en-US" sz="2600" dirty="0"/>
              <a:t>For coastal projects, excavated sediment must be placed in riprap/structure, unless not feasible</a:t>
            </a:r>
          </a:p>
          <a:p>
            <a:endParaRPr lang="en-US" sz="2600" dirty="0"/>
          </a:p>
          <a:p>
            <a:r>
              <a:rPr lang="en-US" sz="2600" dirty="0"/>
              <a:t>Application submission requirements mirror PBR submission requirements</a:t>
            </a:r>
          </a:p>
          <a:p>
            <a:endParaRPr lang="en-US" sz="2800" dirty="0"/>
          </a:p>
        </p:txBody>
      </p:sp>
      <p:sp>
        <p:nvSpPr>
          <p:cNvPr id="2" name="TextBox 1">
            <a:extLst>
              <a:ext uri="{FF2B5EF4-FFF2-40B4-BE49-F238E27FC236}">
                <a16:creationId xmlns:a16="http://schemas.microsoft.com/office/drawing/2014/main" id="{BC1B3164-C53B-33B6-F8F8-185A24591E8E}"/>
              </a:ext>
            </a:extLst>
          </p:cNvPr>
          <p:cNvSpPr txBox="1"/>
          <p:nvPr/>
        </p:nvSpPr>
        <p:spPr>
          <a:xfrm>
            <a:off x="8610600" y="5943600"/>
            <a:ext cx="4572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933677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0CE09-DA1F-E8D9-5BEE-8CA76371DF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4CB967-07FF-292C-7C4D-B714BBE2666A}"/>
              </a:ext>
            </a:extLst>
          </p:cNvPr>
          <p:cNvSpPr>
            <a:spLocks noGrp="1"/>
          </p:cNvSpPr>
          <p:nvPr>
            <p:ph type="title"/>
          </p:nvPr>
        </p:nvSpPr>
        <p:spPr>
          <a:xfrm>
            <a:off x="1485900" y="2286000"/>
            <a:ext cx="6172200" cy="857250"/>
          </a:xfrm>
        </p:spPr>
        <p:txBody>
          <a:bodyPr>
            <a:normAutofit fontScale="90000"/>
          </a:bodyPr>
          <a:lstStyle/>
          <a:p>
            <a:r>
              <a:rPr lang="en-US" dirty="0"/>
              <a:t>Biodegradable Stabilization Materials</a:t>
            </a:r>
          </a:p>
        </p:txBody>
      </p:sp>
    </p:spTree>
    <p:extLst>
      <p:ext uri="{BB962C8B-B14F-4D97-AF65-F5344CB8AC3E}">
        <p14:creationId xmlns:p14="http://schemas.microsoft.com/office/powerpoint/2010/main" val="2522060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B3FBA6-0616-DD6B-079A-90D290DCB92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8BE1DD2-3738-A972-33D1-2EAB949D0285}"/>
              </a:ext>
            </a:extLst>
          </p:cNvPr>
          <p:cNvSpPr>
            <a:spLocks noGrp="1"/>
          </p:cNvSpPr>
          <p:nvPr>
            <p:ph type="title"/>
          </p:nvPr>
        </p:nvSpPr>
        <p:spPr>
          <a:xfrm>
            <a:off x="304800" y="274638"/>
            <a:ext cx="8534400" cy="715962"/>
          </a:xfrm>
        </p:spPr>
        <p:txBody>
          <a:bodyPr>
            <a:normAutofit fontScale="90000"/>
          </a:bodyPr>
          <a:lstStyle/>
          <a:p>
            <a:r>
              <a:rPr lang="en-US" dirty="0"/>
              <a:t>Biodegradable Stabilization Materials</a:t>
            </a:r>
          </a:p>
        </p:txBody>
      </p:sp>
      <p:sp>
        <p:nvSpPr>
          <p:cNvPr id="8" name="Content Placeholder 7">
            <a:extLst>
              <a:ext uri="{FF2B5EF4-FFF2-40B4-BE49-F238E27FC236}">
                <a16:creationId xmlns:a16="http://schemas.microsoft.com/office/drawing/2014/main" id="{AC271687-FD41-8DD6-32DA-6130E399C7C9}"/>
              </a:ext>
            </a:extLst>
          </p:cNvPr>
          <p:cNvSpPr>
            <a:spLocks noGrp="1"/>
          </p:cNvSpPr>
          <p:nvPr>
            <p:ph idx="1"/>
          </p:nvPr>
        </p:nvSpPr>
        <p:spPr>
          <a:xfrm>
            <a:off x="447675" y="1219199"/>
            <a:ext cx="8229600" cy="4724401"/>
          </a:xfrm>
        </p:spPr>
        <p:txBody>
          <a:bodyPr/>
          <a:lstStyle/>
          <a:p>
            <a:r>
              <a:rPr lang="en-US" sz="2600" dirty="0"/>
              <a:t>“Natural, plant-based biodegradable or compostable fabrics, erosion control blankets, and logs or rolls made from coir, jute, straw, or other similar materials, including materials that contain or use gravel or cobble; discarded holiday trees and native trees, native brush, or native biodegradable materials; tree root wads; and wooden stakes. Metal anchors or cables may be used to secure those materials. Anchors may also include cobbles or small boulders that are not obtained from the shoreline or below the normal high water line or within the coastal wetland.”</a:t>
            </a:r>
          </a:p>
          <a:p>
            <a:endParaRPr lang="en-US" sz="2000" dirty="0"/>
          </a:p>
          <a:p>
            <a:endParaRPr lang="en-US" dirty="0"/>
          </a:p>
        </p:txBody>
      </p:sp>
      <p:sp>
        <p:nvSpPr>
          <p:cNvPr id="2" name="TextBox 1">
            <a:extLst>
              <a:ext uri="{FF2B5EF4-FFF2-40B4-BE49-F238E27FC236}">
                <a16:creationId xmlns:a16="http://schemas.microsoft.com/office/drawing/2014/main" id="{E4806E83-F185-147C-F99C-620E8E6F378C}"/>
              </a:ext>
            </a:extLst>
          </p:cNvPr>
          <p:cNvSpPr txBox="1"/>
          <p:nvPr/>
        </p:nvSpPr>
        <p:spPr>
          <a:xfrm>
            <a:off x="8534400" y="5943600"/>
            <a:ext cx="5334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140716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B396C-D079-BBEA-6B3D-FF8C7E6FE2CB}"/>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3FCD62-BB00-F8D4-77E0-D94BAD44B989}"/>
              </a:ext>
            </a:extLst>
          </p:cNvPr>
          <p:cNvSpPr>
            <a:spLocks noGrp="1"/>
          </p:cNvSpPr>
          <p:nvPr>
            <p:ph type="title"/>
          </p:nvPr>
        </p:nvSpPr>
        <p:spPr>
          <a:xfrm>
            <a:off x="304800" y="274638"/>
            <a:ext cx="8534400" cy="715962"/>
          </a:xfrm>
        </p:spPr>
        <p:txBody>
          <a:bodyPr>
            <a:normAutofit fontScale="90000"/>
          </a:bodyPr>
          <a:lstStyle/>
          <a:p>
            <a:r>
              <a:rPr lang="en-US" dirty="0"/>
              <a:t>Biodegradable Stabilization Materials</a:t>
            </a:r>
          </a:p>
        </p:txBody>
      </p:sp>
      <p:sp>
        <p:nvSpPr>
          <p:cNvPr id="8" name="Content Placeholder 7">
            <a:extLst>
              <a:ext uri="{FF2B5EF4-FFF2-40B4-BE49-F238E27FC236}">
                <a16:creationId xmlns:a16="http://schemas.microsoft.com/office/drawing/2014/main" id="{29007EBB-CD05-36E9-B7A6-2A13DE3C3E10}"/>
              </a:ext>
            </a:extLst>
          </p:cNvPr>
          <p:cNvSpPr>
            <a:spLocks noGrp="1"/>
          </p:cNvSpPr>
          <p:nvPr>
            <p:ph idx="1"/>
          </p:nvPr>
        </p:nvSpPr>
        <p:spPr>
          <a:xfrm>
            <a:off x="447675" y="1219199"/>
            <a:ext cx="8229600" cy="4724401"/>
          </a:xfrm>
        </p:spPr>
        <p:txBody>
          <a:bodyPr/>
          <a:lstStyle/>
          <a:p>
            <a:r>
              <a:rPr lang="en-US" sz="2600" dirty="0"/>
              <a:t>Most shoreline stabilization projects using only biodegradable stabilization materials and vegetation are eligible for permit-by-rule (PBR), unless the project:</a:t>
            </a:r>
          </a:p>
          <a:p>
            <a:pPr lvl="1"/>
            <a:r>
              <a:rPr lang="en-US" sz="2000" dirty="0"/>
              <a:t>Places more than 200 sq. ft. of biodegradable materials (not including live vegetation) in a freshwater resource or more than 400 sq. ft. of biodegradable materials (not including live vegetation) in a coastal wetland</a:t>
            </a:r>
          </a:p>
          <a:p>
            <a:pPr lvl="1"/>
            <a:r>
              <a:rPr lang="en-US" sz="2000" dirty="0"/>
              <a:t>Covers or destroys saltmarsh</a:t>
            </a:r>
          </a:p>
          <a:p>
            <a:pPr lvl="1"/>
            <a:r>
              <a:rPr lang="en-US" sz="2000" dirty="0"/>
              <a:t>Is in a Significant Wildlife Habitat, except Tidal Waterfowl and Wading Bird Habitat that is not saltmarsh or mudflat</a:t>
            </a:r>
          </a:p>
          <a:p>
            <a:pPr lvl="1"/>
            <a:r>
              <a:rPr lang="en-US" sz="2000" dirty="0"/>
              <a:t>Uses stainless steel anchors/cables</a:t>
            </a:r>
          </a:p>
          <a:p>
            <a:r>
              <a:rPr lang="en-US" sz="2600" dirty="0"/>
              <a:t>No limits on purpose of project, length, or height</a:t>
            </a:r>
          </a:p>
          <a:p>
            <a:endParaRPr lang="en-US" sz="2000" dirty="0"/>
          </a:p>
          <a:p>
            <a:endParaRPr lang="en-US" dirty="0"/>
          </a:p>
        </p:txBody>
      </p:sp>
    </p:spTree>
    <p:extLst>
      <p:ext uri="{BB962C8B-B14F-4D97-AF65-F5344CB8AC3E}">
        <p14:creationId xmlns:p14="http://schemas.microsoft.com/office/powerpoint/2010/main" val="242153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B9343BB-2A6F-4DA5-A6C2-D2B05EFA8EDB}"/>
              </a:ext>
            </a:extLst>
          </p:cNvPr>
          <p:cNvSpPr>
            <a:spLocks noGrp="1"/>
          </p:cNvSpPr>
          <p:nvPr>
            <p:ph type="title"/>
          </p:nvPr>
        </p:nvSpPr>
        <p:spPr/>
        <p:txBody>
          <a:bodyPr/>
          <a:lstStyle/>
          <a:p>
            <a:r>
              <a:rPr lang="en-US" dirty="0"/>
              <a:t>Rulemaking Goals</a:t>
            </a:r>
          </a:p>
        </p:txBody>
      </p:sp>
      <p:sp>
        <p:nvSpPr>
          <p:cNvPr id="8" name="Content Placeholder 7">
            <a:extLst>
              <a:ext uri="{FF2B5EF4-FFF2-40B4-BE49-F238E27FC236}">
                <a16:creationId xmlns:a16="http://schemas.microsoft.com/office/drawing/2014/main" id="{F7AD111E-5972-4416-BF95-18239ACD4142}"/>
              </a:ext>
            </a:extLst>
          </p:cNvPr>
          <p:cNvSpPr>
            <a:spLocks noGrp="1"/>
          </p:cNvSpPr>
          <p:nvPr>
            <p:ph idx="1"/>
          </p:nvPr>
        </p:nvSpPr>
        <p:spPr>
          <a:xfrm>
            <a:off x="447675" y="1417637"/>
            <a:ext cx="8229600" cy="4525963"/>
          </a:xfrm>
        </p:spPr>
        <p:txBody>
          <a:bodyPr/>
          <a:lstStyle/>
          <a:p>
            <a:pPr marL="514350" indent="-514350">
              <a:spcAft>
                <a:spcPts val="600"/>
              </a:spcAft>
              <a:buFont typeface="+mj-lt"/>
              <a:buAutoNum type="arabicPeriod"/>
            </a:pPr>
            <a:r>
              <a:rPr lang="en-US" dirty="0"/>
              <a:t>Reduce review time for shoreline stabilization applications </a:t>
            </a:r>
          </a:p>
          <a:p>
            <a:pPr marL="514350" indent="-514350">
              <a:spcAft>
                <a:spcPts val="600"/>
              </a:spcAft>
              <a:buFont typeface="+mj-lt"/>
              <a:buAutoNum type="arabicPeriod"/>
            </a:pPr>
            <a:r>
              <a:rPr lang="en-US" dirty="0"/>
              <a:t>Better address individual and cumulative impacts from structural shoreline stabilization projects (similar to other states)</a:t>
            </a:r>
          </a:p>
          <a:p>
            <a:pPr marL="514350" indent="-514350">
              <a:spcAft>
                <a:spcPts val="600"/>
              </a:spcAft>
              <a:buFont typeface="+mj-lt"/>
              <a:buAutoNum type="arabicPeriod"/>
            </a:pPr>
            <a:r>
              <a:rPr lang="en-US" dirty="0"/>
              <a:t>Encourage nature-based solutions</a:t>
            </a:r>
          </a:p>
          <a:p>
            <a:pPr marL="514350" indent="-514350">
              <a:spcAft>
                <a:spcPts val="600"/>
              </a:spcAft>
              <a:buFont typeface="+mj-lt"/>
              <a:buAutoNum type="arabicPeriod"/>
            </a:pPr>
            <a:r>
              <a:rPr lang="en-US" dirty="0"/>
              <a:t>Update rules for consistency with statute &amp; DEP best practices</a:t>
            </a:r>
          </a:p>
          <a:p>
            <a:endParaRPr lang="en-US" dirty="0"/>
          </a:p>
        </p:txBody>
      </p:sp>
    </p:spTree>
    <p:extLst>
      <p:ext uri="{BB962C8B-B14F-4D97-AF65-F5344CB8AC3E}">
        <p14:creationId xmlns:p14="http://schemas.microsoft.com/office/powerpoint/2010/main" val="3688571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107A9-0041-5FFD-8A64-37ABED4D1C8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2A24660-7402-3973-FEC9-F0924CC2F947}"/>
              </a:ext>
            </a:extLst>
          </p:cNvPr>
          <p:cNvSpPr>
            <a:spLocks noGrp="1"/>
          </p:cNvSpPr>
          <p:nvPr>
            <p:ph type="title"/>
          </p:nvPr>
        </p:nvSpPr>
        <p:spPr>
          <a:xfrm>
            <a:off x="304800" y="274638"/>
            <a:ext cx="8534400" cy="715962"/>
          </a:xfrm>
        </p:spPr>
        <p:txBody>
          <a:bodyPr>
            <a:normAutofit fontScale="90000"/>
          </a:bodyPr>
          <a:lstStyle/>
          <a:p>
            <a:r>
              <a:rPr lang="en-US" dirty="0"/>
              <a:t>Biodegradable Stabilization Materials</a:t>
            </a:r>
          </a:p>
        </p:txBody>
      </p:sp>
      <p:sp>
        <p:nvSpPr>
          <p:cNvPr id="8" name="Content Placeholder 7">
            <a:extLst>
              <a:ext uri="{FF2B5EF4-FFF2-40B4-BE49-F238E27FC236}">
                <a16:creationId xmlns:a16="http://schemas.microsoft.com/office/drawing/2014/main" id="{24D39CA7-D329-2AEA-74A2-C34B4641453C}"/>
              </a:ext>
            </a:extLst>
          </p:cNvPr>
          <p:cNvSpPr>
            <a:spLocks noGrp="1"/>
          </p:cNvSpPr>
          <p:nvPr>
            <p:ph idx="1"/>
          </p:nvPr>
        </p:nvSpPr>
        <p:spPr>
          <a:xfrm>
            <a:off x="447675" y="1447799"/>
            <a:ext cx="8229600" cy="4495801"/>
          </a:xfrm>
        </p:spPr>
        <p:txBody>
          <a:bodyPr/>
          <a:lstStyle/>
          <a:p>
            <a:r>
              <a:rPr lang="en-US" sz="2600" dirty="0"/>
              <a:t>Biodegradable stabilization materials may be used for coastal sand dune restoration through PBR under Ch. 305 Sec. 16-A (metal anchors not allowed)</a:t>
            </a:r>
          </a:p>
          <a:p>
            <a:endParaRPr lang="en-US" sz="2600" dirty="0"/>
          </a:p>
          <a:p>
            <a:r>
              <a:rPr lang="en-US" sz="2600" dirty="0"/>
              <a:t>Up to 200 sq. ft. of biodegradable stabilization materials may be used to support saltmarsh restoration through PBR under Ch. 305 Sec. 12</a:t>
            </a:r>
          </a:p>
          <a:p>
            <a:pPr marL="0" indent="0">
              <a:buNone/>
            </a:pPr>
            <a:endParaRPr lang="en-US" sz="2000" dirty="0"/>
          </a:p>
          <a:p>
            <a:endParaRPr lang="en-US" dirty="0"/>
          </a:p>
        </p:txBody>
      </p:sp>
      <p:sp>
        <p:nvSpPr>
          <p:cNvPr id="2" name="TextBox 1">
            <a:extLst>
              <a:ext uri="{FF2B5EF4-FFF2-40B4-BE49-F238E27FC236}">
                <a16:creationId xmlns:a16="http://schemas.microsoft.com/office/drawing/2014/main" id="{7C2E2CB0-0BD2-9F08-33B0-1B70B71AF8BD}"/>
              </a:ext>
            </a:extLst>
          </p:cNvPr>
          <p:cNvSpPr txBox="1"/>
          <p:nvPr/>
        </p:nvSpPr>
        <p:spPr>
          <a:xfrm>
            <a:off x="8610600" y="5943600"/>
            <a:ext cx="4572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489729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C1023-03B4-C683-8147-DB71703775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6592E2-04B2-0FA4-93ED-40A1AF8E0CD6}"/>
              </a:ext>
            </a:extLst>
          </p:cNvPr>
          <p:cNvSpPr>
            <a:spLocks noGrp="1"/>
          </p:cNvSpPr>
          <p:nvPr>
            <p:ph type="title"/>
          </p:nvPr>
        </p:nvSpPr>
        <p:spPr>
          <a:xfrm>
            <a:off x="1485900" y="2438400"/>
            <a:ext cx="6172200" cy="857250"/>
          </a:xfrm>
        </p:spPr>
        <p:txBody>
          <a:bodyPr>
            <a:normAutofit fontScale="90000"/>
          </a:bodyPr>
          <a:lstStyle/>
          <a:p>
            <a:r>
              <a:rPr lang="en-US" dirty="0"/>
              <a:t>Additional Ch. 305 (PBR) Updates</a:t>
            </a:r>
          </a:p>
        </p:txBody>
      </p:sp>
    </p:spTree>
    <p:extLst>
      <p:ext uri="{BB962C8B-B14F-4D97-AF65-F5344CB8AC3E}">
        <p14:creationId xmlns:p14="http://schemas.microsoft.com/office/powerpoint/2010/main" val="2344541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D0983C-C820-FCFC-67A4-99359A860FE2}"/>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7B1E67EF-AE08-B2A9-3F58-6FAC31D9A8F6}"/>
              </a:ext>
            </a:extLst>
          </p:cNvPr>
          <p:cNvSpPr>
            <a:spLocks noGrp="1"/>
          </p:cNvSpPr>
          <p:nvPr>
            <p:ph type="title"/>
          </p:nvPr>
        </p:nvSpPr>
        <p:spPr>
          <a:xfrm>
            <a:off x="457200" y="274638"/>
            <a:ext cx="8229600" cy="1020762"/>
          </a:xfrm>
        </p:spPr>
        <p:txBody>
          <a:bodyPr>
            <a:normAutofit/>
          </a:bodyPr>
          <a:lstStyle/>
          <a:p>
            <a:r>
              <a:rPr lang="en-US" dirty="0"/>
              <a:t>Ch. 305: Section 8-A (new)</a:t>
            </a:r>
          </a:p>
        </p:txBody>
      </p:sp>
      <p:sp>
        <p:nvSpPr>
          <p:cNvPr id="8" name="Content Placeholder 7">
            <a:extLst>
              <a:ext uri="{FF2B5EF4-FFF2-40B4-BE49-F238E27FC236}">
                <a16:creationId xmlns:a16="http://schemas.microsoft.com/office/drawing/2014/main" id="{A28F2DB1-1DC9-5875-51A9-1A3A35DFF962}"/>
              </a:ext>
            </a:extLst>
          </p:cNvPr>
          <p:cNvSpPr>
            <a:spLocks noGrp="1"/>
          </p:cNvSpPr>
          <p:nvPr>
            <p:ph idx="1"/>
          </p:nvPr>
        </p:nvSpPr>
        <p:spPr>
          <a:xfrm>
            <a:off x="447675" y="1447800"/>
            <a:ext cx="8229600" cy="4495801"/>
          </a:xfrm>
        </p:spPr>
        <p:txBody>
          <a:bodyPr/>
          <a:lstStyle/>
          <a:p>
            <a:r>
              <a:rPr lang="en-US" sz="2600" dirty="0"/>
              <a:t>Allows increasing height of existing vertical seawall or retaining wall in/adjacent to a coastal wetland by up to 1 foot above BFE (not in a coastal sand dune system)</a:t>
            </a:r>
          </a:p>
          <a:p>
            <a:endParaRPr lang="en-US" sz="2600" dirty="0"/>
          </a:p>
          <a:p>
            <a:r>
              <a:rPr lang="en-US" sz="2600" dirty="0"/>
              <a:t>Please review applicability and standards</a:t>
            </a:r>
          </a:p>
        </p:txBody>
      </p:sp>
    </p:spTree>
    <p:extLst>
      <p:ext uri="{BB962C8B-B14F-4D97-AF65-F5344CB8AC3E}">
        <p14:creationId xmlns:p14="http://schemas.microsoft.com/office/powerpoint/2010/main" val="2442611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7DD734-92B4-53F9-6E5E-EA2633A082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DBC0E0-0035-2149-B7DF-46457C1E12EE}"/>
              </a:ext>
            </a:extLst>
          </p:cNvPr>
          <p:cNvSpPr>
            <a:spLocks noGrp="1"/>
          </p:cNvSpPr>
          <p:nvPr>
            <p:ph type="title"/>
          </p:nvPr>
        </p:nvSpPr>
        <p:spPr/>
        <p:txBody>
          <a:bodyPr>
            <a:normAutofit/>
          </a:bodyPr>
          <a:lstStyle/>
          <a:p>
            <a:r>
              <a:rPr lang="en-US" dirty="0"/>
              <a:t>Ch. 305: Sec. 4 Updates</a:t>
            </a:r>
          </a:p>
        </p:txBody>
      </p:sp>
      <p:sp>
        <p:nvSpPr>
          <p:cNvPr id="3" name="Content Placeholder 2">
            <a:extLst>
              <a:ext uri="{FF2B5EF4-FFF2-40B4-BE49-F238E27FC236}">
                <a16:creationId xmlns:a16="http://schemas.microsoft.com/office/drawing/2014/main" id="{EE7D8594-E679-27D1-3888-6EE3EA1680DE}"/>
              </a:ext>
            </a:extLst>
          </p:cNvPr>
          <p:cNvSpPr>
            <a:spLocks noGrp="1"/>
          </p:cNvSpPr>
          <p:nvPr>
            <p:ph idx="1"/>
          </p:nvPr>
        </p:nvSpPr>
        <p:spPr/>
        <p:txBody>
          <a:bodyPr/>
          <a:lstStyle/>
          <a:p>
            <a:r>
              <a:rPr lang="en-US" sz="2600" dirty="0"/>
              <a:t>Allows increasing height of pier/wharf/dock in coastal wetland up to 4 feet above BFE when replacing</a:t>
            </a:r>
          </a:p>
          <a:p>
            <a:endParaRPr lang="en-US" sz="2600" dirty="0"/>
          </a:p>
          <a:p>
            <a:r>
              <a:rPr lang="en-US" sz="2600" dirty="0"/>
              <a:t>Allows increasing height of vertical seawall, retaining wall, or riprap in/adjacent to coastal wetland up to 1 foot above BFE when replacing</a:t>
            </a:r>
          </a:p>
          <a:p>
            <a:pPr marL="0" indent="0">
              <a:buNone/>
            </a:pPr>
            <a:endParaRPr lang="en-US" sz="2600" dirty="0"/>
          </a:p>
          <a:p>
            <a:r>
              <a:rPr lang="en-US" sz="2600" dirty="0"/>
              <a:t>Allow increasing height of principal or accessory structure in (or partly in) a resource by up to 3 feet above BFE when replacing</a:t>
            </a:r>
          </a:p>
          <a:p>
            <a:endParaRPr lang="en-US" dirty="0"/>
          </a:p>
        </p:txBody>
      </p:sp>
    </p:spTree>
    <p:extLst>
      <p:ext uri="{BB962C8B-B14F-4D97-AF65-F5344CB8AC3E}">
        <p14:creationId xmlns:p14="http://schemas.microsoft.com/office/powerpoint/2010/main" val="2926029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6AAEC-7693-DC2D-BD46-B142B0FCCDF4}"/>
              </a:ext>
            </a:extLst>
          </p:cNvPr>
          <p:cNvSpPr>
            <a:spLocks noGrp="1"/>
          </p:cNvSpPr>
          <p:nvPr>
            <p:ph type="title"/>
          </p:nvPr>
        </p:nvSpPr>
        <p:spPr/>
        <p:txBody>
          <a:bodyPr>
            <a:normAutofit/>
          </a:bodyPr>
          <a:lstStyle/>
          <a:p>
            <a:r>
              <a:rPr lang="en-US" dirty="0"/>
              <a:t>Ch. 305: Sec. 16-A Updates</a:t>
            </a:r>
          </a:p>
        </p:txBody>
      </p:sp>
      <p:sp>
        <p:nvSpPr>
          <p:cNvPr id="3" name="Content Placeholder 2">
            <a:extLst>
              <a:ext uri="{FF2B5EF4-FFF2-40B4-BE49-F238E27FC236}">
                <a16:creationId xmlns:a16="http://schemas.microsoft.com/office/drawing/2014/main" id="{E334DE13-58A2-F765-6EFD-9D36165F587C}"/>
              </a:ext>
            </a:extLst>
          </p:cNvPr>
          <p:cNvSpPr>
            <a:spLocks noGrp="1"/>
          </p:cNvSpPr>
          <p:nvPr>
            <p:ph idx="1"/>
          </p:nvPr>
        </p:nvSpPr>
        <p:spPr/>
        <p:txBody>
          <a:bodyPr/>
          <a:lstStyle/>
          <a:p>
            <a:r>
              <a:rPr lang="en-US" dirty="0"/>
              <a:t>Allows beach scraping for dune restoration</a:t>
            </a:r>
          </a:p>
          <a:p>
            <a:endParaRPr lang="en-US" dirty="0"/>
          </a:p>
          <a:p>
            <a:r>
              <a:rPr lang="en-US" dirty="0"/>
              <a:t>Allows municipal seaweed removal from beach</a:t>
            </a:r>
          </a:p>
        </p:txBody>
      </p:sp>
    </p:spTree>
    <p:extLst>
      <p:ext uri="{BB962C8B-B14F-4D97-AF65-F5344CB8AC3E}">
        <p14:creationId xmlns:p14="http://schemas.microsoft.com/office/powerpoint/2010/main" val="843090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A78C1-17FE-8F67-B49F-A8CA65A8AF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5E5CD-E1CF-70E0-CDD3-2203C37D6094}"/>
              </a:ext>
            </a:extLst>
          </p:cNvPr>
          <p:cNvSpPr>
            <a:spLocks noGrp="1"/>
          </p:cNvSpPr>
          <p:nvPr>
            <p:ph type="title"/>
          </p:nvPr>
        </p:nvSpPr>
        <p:spPr/>
        <p:txBody>
          <a:bodyPr>
            <a:normAutofit/>
          </a:bodyPr>
          <a:lstStyle/>
          <a:p>
            <a:r>
              <a:rPr lang="en-US" dirty="0"/>
              <a:t>Ch. 305: All Sections</a:t>
            </a:r>
          </a:p>
        </p:txBody>
      </p:sp>
      <p:sp>
        <p:nvSpPr>
          <p:cNvPr id="3" name="Content Placeholder 2">
            <a:extLst>
              <a:ext uri="{FF2B5EF4-FFF2-40B4-BE49-F238E27FC236}">
                <a16:creationId xmlns:a16="http://schemas.microsoft.com/office/drawing/2014/main" id="{BC4E5B18-1134-5886-84D4-6C4E5B8E003E}"/>
              </a:ext>
            </a:extLst>
          </p:cNvPr>
          <p:cNvSpPr>
            <a:spLocks noGrp="1"/>
          </p:cNvSpPr>
          <p:nvPr>
            <p:ph idx="1"/>
          </p:nvPr>
        </p:nvSpPr>
        <p:spPr/>
        <p:txBody>
          <a:bodyPr/>
          <a:lstStyle/>
          <a:p>
            <a:r>
              <a:rPr lang="en-US" sz="2600" dirty="0"/>
              <a:t>Uses Highest </a:t>
            </a:r>
            <a:r>
              <a:rPr lang="en-US" sz="2600" u="sng" dirty="0"/>
              <a:t>Astronomical</a:t>
            </a:r>
            <a:r>
              <a:rPr lang="en-US" sz="2600" dirty="0"/>
              <a:t> Tide</a:t>
            </a:r>
          </a:p>
          <a:p>
            <a:endParaRPr lang="en-US" sz="2600" dirty="0"/>
          </a:p>
          <a:p>
            <a:r>
              <a:rPr lang="en-US" sz="2600" dirty="0"/>
              <a:t>Updated erosion control standards</a:t>
            </a:r>
          </a:p>
          <a:p>
            <a:endParaRPr lang="en-US" sz="2600" dirty="0"/>
          </a:p>
          <a:p>
            <a:r>
              <a:rPr lang="en-US" sz="2600" dirty="0"/>
              <a:t>Notice must </a:t>
            </a:r>
            <a:r>
              <a:rPr lang="en-US" sz="2600"/>
              <a:t>be given to abutters </a:t>
            </a:r>
            <a:r>
              <a:rPr lang="en-US" sz="2600" dirty="0"/>
              <a:t>and municipality (not everyone within 1,000 feet)</a:t>
            </a:r>
          </a:p>
          <a:p>
            <a:endParaRPr lang="en-US" sz="2600" dirty="0"/>
          </a:p>
          <a:p>
            <a:r>
              <a:rPr lang="en-US" sz="2600" dirty="0"/>
              <a:t>Review timeline is 20 working days (38 M.R.S. § 344-B)</a:t>
            </a:r>
          </a:p>
        </p:txBody>
      </p:sp>
    </p:spTree>
    <p:extLst>
      <p:ext uri="{BB962C8B-B14F-4D97-AF65-F5344CB8AC3E}">
        <p14:creationId xmlns:p14="http://schemas.microsoft.com/office/powerpoint/2010/main" val="9439341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9C1B2-B337-3BDD-0191-93212BD168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21C231-ECFC-FB32-6BDA-F68B9E920A0F}"/>
              </a:ext>
            </a:extLst>
          </p:cNvPr>
          <p:cNvSpPr>
            <a:spLocks noGrp="1"/>
          </p:cNvSpPr>
          <p:nvPr>
            <p:ph type="title"/>
          </p:nvPr>
        </p:nvSpPr>
        <p:spPr>
          <a:xfrm>
            <a:off x="1485900" y="2438400"/>
            <a:ext cx="6172200" cy="857250"/>
          </a:xfrm>
        </p:spPr>
        <p:txBody>
          <a:bodyPr>
            <a:normAutofit/>
          </a:bodyPr>
          <a:lstStyle/>
          <a:p>
            <a:r>
              <a:rPr lang="en-US" dirty="0"/>
              <a:t>Q &amp; A</a:t>
            </a:r>
          </a:p>
        </p:txBody>
      </p:sp>
    </p:spTree>
    <p:extLst>
      <p:ext uri="{BB962C8B-B14F-4D97-AF65-F5344CB8AC3E}">
        <p14:creationId xmlns:p14="http://schemas.microsoft.com/office/powerpoint/2010/main" val="324359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BCB60-E050-955D-9284-A643643A0A26}"/>
              </a:ext>
            </a:extLst>
          </p:cNvPr>
          <p:cNvSpPr>
            <a:spLocks noGrp="1"/>
          </p:cNvSpPr>
          <p:nvPr>
            <p:ph type="title"/>
          </p:nvPr>
        </p:nvSpPr>
        <p:spPr/>
        <p:txBody>
          <a:bodyPr/>
          <a:lstStyle/>
          <a:p>
            <a:r>
              <a:rPr lang="en-US" dirty="0"/>
              <a:t>Today’s Agenda</a:t>
            </a:r>
          </a:p>
        </p:txBody>
      </p:sp>
      <p:sp>
        <p:nvSpPr>
          <p:cNvPr id="3" name="Content Placeholder 2">
            <a:extLst>
              <a:ext uri="{FF2B5EF4-FFF2-40B4-BE49-F238E27FC236}">
                <a16:creationId xmlns:a16="http://schemas.microsoft.com/office/drawing/2014/main" id="{CDE39A2E-D9D6-6F41-83B5-BA0314B32FD7}"/>
              </a:ext>
            </a:extLst>
          </p:cNvPr>
          <p:cNvSpPr>
            <a:spLocks noGrp="1"/>
          </p:cNvSpPr>
          <p:nvPr>
            <p:ph idx="1"/>
          </p:nvPr>
        </p:nvSpPr>
        <p:spPr/>
        <p:txBody>
          <a:bodyPr/>
          <a:lstStyle/>
          <a:p>
            <a:pPr>
              <a:spcAft>
                <a:spcPts val="600"/>
              </a:spcAft>
            </a:pPr>
            <a:r>
              <a:rPr lang="en-US" dirty="0"/>
              <a:t>Riprap Shoreline Stabilization through Permit by Rule (PBR)</a:t>
            </a:r>
          </a:p>
          <a:p>
            <a:pPr>
              <a:spcAft>
                <a:spcPts val="600"/>
              </a:spcAft>
            </a:pPr>
            <a:r>
              <a:rPr lang="en-US" dirty="0"/>
              <a:t>Structural Shoreline Stabilization in Ch. 310</a:t>
            </a:r>
          </a:p>
          <a:p>
            <a:pPr>
              <a:spcAft>
                <a:spcPts val="600"/>
              </a:spcAft>
            </a:pPr>
            <a:r>
              <a:rPr lang="en-US" dirty="0"/>
              <a:t>Biodegradable Stabilization Materials</a:t>
            </a:r>
          </a:p>
          <a:p>
            <a:pPr>
              <a:spcAft>
                <a:spcPts val="600"/>
              </a:spcAft>
            </a:pPr>
            <a:r>
              <a:rPr lang="en-US" dirty="0"/>
              <a:t>Additional Ch. 305 (PBR) Updates</a:t>
            </a:r>
          </a:p>
          <a:p>
            <a:pPr>
              <a:spcAft>
                <a:spcPts val="600"/>
              </a:spcAft>
            </a:pPr>
            <a:r>
              <a:rPr lang="en-US" dirty="0"/>
              <a:t>Q &amp; A</a:t>
            </a:r>
          </a:p>
          <a:p>
            <a:endParaRPr lang="en-US" dirty="0"/>
          </a:p>
          <a:p>
            <a:endParaRPr lang="en-US" dirty="0"/>
          </a:p>
          <a:p>
            <a:endParaRPr lang="en-US" dirty="0"/>
          </a:p>
        </p:txBody>
      </p:sp>
    </p:spTree>
    <p:extLst>
      <p:ext uri="{BB962C8B-B14F-4D97-AF65-F5344CB8AC3E}">
        <p14:creationId xmlns:p14="http://schemas.microsoft.com/office/powerpoint/2010/main" val="203408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B2708-0C97-8536-C1D2-66199E8A120B}"/>
              </a:ext>
            </a:extLst>
          </p:cNvPr>
          <p:cNvSpPr>
            <a:spLocks noGrp="1"/>
          </p:cNvSpPr>
          <p:nvPr>
            <p:ph type="title"/>
          </p:nvPr>
        </p:nvSpPr>
        <p:spPr>
          <a:xfrm>
            <a:off x="1485900" y="2286000"/>
            <a:ext cx="6172200" cy="857250"/>
          </a:xfrm>
        </p:spPr>
        <p:txBody>
          <a:bodyPr>
            <a:normAutofit fontScale="90000"/>
          </a:bodyPr>
          <a:lstStyle/>
          <a:p>
            <a:r>
              <a:rPr lang="en-US" dirty="0"/>
              <a:t>Riprap Shoreline Stabilization through PBR</a:t>
            </a:r>
          </a:p>
        </p:txBody>
      </p:sp>
    </p:spTree>
    <p:extLst>
      <p:ext uri="{BB962C8B-B14F-4D97-AF65-F5344CB8AC3E}">
        <p14:creationId xmlns:p14="http://schemas.microsoft.com/office/powerpoint/2010/main" val="3799250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1854F0-4697-259B-7209-C4CE98731C0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A10481C4-E848-EB4B-6AD5-9CD4AB3A72E3}"/>
              </a:ext>
            </a:extLst>
          </p:cNvPr>
          <p:cNvSpPr>
            <a:spLocks noGrp="1"/>
          </p:cNvSpPr>
          <p:nvPr>
            <p:ph type="title"/>
          </p:nvPr>
        </p:nvSpPr>
        <p:spPr>
          <a:xfrm>
            <a:off x="457200" y="274638"/>
            <a:ext cx="8229600" cy="715962"/>
          </a:xfrm>
        </p:spPr>
        <p:txBody>
          <a:bodyPr>
            <a:normAutofit/>
          </a:bodyPr>
          <a:lstStyle/>
          <a:p>
            <a:r>
              <a:rPr lang="en-US" dirty="0"/>
              <a:t>Inland Riprap: PBR (Sec. 8)</a:t>
            </a:r>
          </a:p>
        </p:txBody>
      </p:sp>
      <p:sp>
        <p:nvSpPr>
          <p:cNvPr id="8" name="Content Placeholder 7">
            <a:extLst>
              <a:ext uri="{FF2B5EF4-FFF2-40B4-BE49-F238E27FC236}">
                <a16:creationId xmlns:a16="http://schemas.microsoft.com/office/drawing/2014/main" id="{437B187B-1DDE-193E-6B9F-7EDDF3DDF945}"/>
              </a:ext>
            </a:extLst>
          </p:cNvPr>
          <p:cNvSpPr>
            <a:spLocks noGrp="1"/>
          </p:cNvSpPr>
          <p:nvPr>
            <p:ph idx="1"/>
          </p:nvPr>
        </p:nvSpPr>
        <p:spPr>
          <a:xfrm>
            <a:off x="447675" y="1219200"/>
            <a:ext cx="8229600" cy="4572000"/>
          </a:xfrm>
        </p:spPr>
        <p:txBody>
          <a:bodyPr/>
          <a:lstStyle/>
          <a:p>
            <a:r>
              <a:rPr lang="en-US" sz="2300" dirty="0"/>
              <a:t>Applies to great ponds, open-water freshwater wetlands, streams &amp; brooks (not rivers draining more than 25 sq. mi.)</a:t>
            </a:r>
          </a:p>
          <a:p>
            <a:pPr marL="0" indent="0">
              <a:buNone/>
            </a:pPr>
            <a:endParaRPr lang="en-US" sz="2300" dirty="0"/>
          </a:p>
          <a:p>
            <a:r>
              <a:rPr lang="en-US" sz="2300" dirty="0"/>
              <a:t>Can the project be kept to </a:t>
            </a:r>
            <a:r>
              <a:rPr lang="en-US" sz="2300" u="sng" dirty="0"/>
              <a:t>&lt;</a:t>
            </a:r>
            <a:r>
              <a:rPr lang="en-US" sz="2300" dirty="0"/>
              <a:t>100 linear feet along the shoreline (incl. existing riprap), </a:t>
            </a:r>
            <a:r>
              <a:rPr lang="en-US" sz="2300" u="sng" dirty="0"/>
              <a:t>&lt;</a:t>
            </a:r>
            <a:r>
              <a:rPr lang="en-US" sz="2300" dirty="0"/>
              <a:t>200 sq. ft. below NHWL (incl. existing riprap), and </a:t>
            </a:r>
            <a:r>
              <a:rPr lang="en-US" sz="2300" u="sng" dirty="0"/>
              <a:t>&lt;2</a:t>
            </a:r>
            <a:r>
              <a:rPr lang="en-US" sz="2300" dirty="0"/>
              <a:t> feet above NHWL (or up to BFE on a stream or brook, if higher)? If </a:t>
            </a:r>
            <a:r>
              <a:rPr lang="en-US" sz="2300" u="sng" dirty="0"/>
              <a:t>yes</a:t>
            </a:r>
            <a:r>
              <a:rPr lang="en-US" sz="2300" dirty="0"/>
              <a:t>:</a:t>
            </a:r>
          </a:p>
          <a:p>
            <a:pPr marL="0" indent="0">
              <a:buNone/>
            </a:pPr>
            <a:endParaRPr lang="en-US" sz="2300" dirty="0"/>
          </a:p>
          <a:p>
            <a:r>
              <a:rPr lang="en-US" sz="2300" dirty="0"/>
              <a:t>Is the project </a:t>
            </a:r>
            <a:r>
              <a:rPr lang="en-US" sz="2300" u="sng" dirty="0"/>
              <a:t>not</a:t>
            </a:r>
            <a:r>
              <a:rPr lang="en-US" sz="2300" dirty="0"/>
              <a:t> in a Significant Wildlife Habitat? If </a:t>
            </a:r>
            <a:r>
              <a:rPr lang="en-US" sz="2300" u="sng" dirty="0"/>
              <a:t>yes</a:t>
            </a:r>
            <a:r>
              <a:rPr lang="en-US" sz="2300" dirty="0"/>
              <a:t>:</a:t>
            </a:r>
          </a:p>
          <a:p>
            <a:pPr marL="0" indent="0">
              <a:buNone/>
            </a:pPr>
            <a:endParaRPr lang="en-US" sz="2300" dirty="0"/>
          </a:p>
          <a:p>
            <a:r>
              <a:rPr lang="en-US" sz="2300" dirty="0"/>
              <a:t>The project qualifies for PBR and must adhere to the applicable standards</a:t>
            </a:r>
          </a:p>
        </p:txBody>
      </p:sp>
    </p:spTree>
    <p:extLst>
      <p:ext uri="{BB962C8B-B14F-4D97-AF65-F5344CB8AC3E}">
        <p14:creationId xmlns:p14="http://schemas.microsoft.com/office/powerpoint/2010/main" val="232025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D74F7-2324-F31B-C742-2CD466338D79}"/>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0DC8076E-D25F-BD09-3DB2-F4F578C1FF3F}"/>
              </a:ext>
            </a:extLst>
          </p:cNvPr>
          <p:cNvSpPr>
            <a:spLocks noGrp="1"/>
          </p:cNvSpPr>
          <p:nvPr>
            <p:ph type="title"/>
          </p:nvPr>
        </p:nvSpPr>
        <p:spPr>
          <a:xfrm>
            <a:off x="457200" y="274638"/>
            <a:ext cx="8229600" cy="715962"/>
          </a:xfrm>
        </p:spPr>
        <p:txBody>
          <a:bodyPr>
            <a:normAutofit/>
          </a:bodyPr>
          <a:lstStyle/>
          <a:p>
            <a:r>
              <a:rPr lang="en-US" dirty="0"/>
              <a:t>Coastal Riprap: PBR (Sec. 8)</a:t>
            </a:r>
          </a:p>
        </p:txBody>
      </p:sp>
      <p:sp>
        <p:nvSpPr>
          <p:cNvPr id="8" name="Content Placeholder 7">
            <a:extLst>
              <a:ext uri="{FF2B5EF4-FFF2-40B4-BE49-F238E27FC236}">
                <a16:creationId xmlns:a16="http://schemas.microsoft.com/office/drawing/2014/main" id="{C4862463-847D-F3E5-4467-72BDC044CFFB}"/>
              </a:ext>
            </a:extLst>
          </p:cNvPr>
          <p:cNvSpPr>
            <a:spLocks noGrp="1"/>
          </p:cNvSpPr>
          <p:nvPr>
            <p:ph idx="1"/>
          </p:nvPr>
        </p:nvSpPr>
        <p:spPr>
          <a:xfrm>
            <a:off x="447675" y="1371599"/>
            <a:ext cx="8229600" cy="4572001"/>
          </a:xfrm>
        </p:spPr>
        <p:txBody>
          <a:bodyPr/>
          <a:lstStyle/>
          <a:p>
            <a:pPr>
              <a:spcAft>
                <a:spcPts val="300"/>
              </a:spcAft>
            </a:pPr>
            <a:r>
              <a:rPr lang="en-US" sz="2300" dirty="0"/>
              <a:t>Is the project designed to protect a water-dependent structure, a subsurface wastewater disposal system within 25 feet of the eroding shoreline, a publicly owned open space, or a dwelling, building, or road located within 100 feet of the eroding shoreline and built before 2026? If </a:t>
            </a:r>
            <a:r>
              <a:rPr lang="en-US" sz="2300" u="sng" dirty="0"/>
              <a:t>yes</a:t>
            </a:r>
            <a:r>
              <a:rPr lang="en-US" sz="2300" dirty="0"/>
              <a:t>: </a:t>
            </a:r>
          </a:p>
          <a:p>
            <a:pPr>
              <a:spcAft>
                <a:spcPts val="300"/>
              </a:spcAft>
            </a:pPr>
            <a:r>
              <a:rPr lang="en-US" sz="2300" dirty="0"/>
              <a:t>Is the bluff considered unstable or highly unstable by MGS (mapped or site-specific determination), and if not, can the applicant demonstrate landward erosion of at least 1 foot per year over multiple years or 5 feet in one year? (This does not apply to water-dependent structure or subsurface wastewater disposal system). If </a:t>
            </a:r>
            <a:r>
              <a:rPr lang="en-US" sz="2300" u="sng" dirty="0"/>
              <a:t>yes</a:t>
            </a:r>
            <a:r>
              <a:rPr lang="en-US" sz="2300" dirty="0"/>
              <a:t>:</a:t>
            </a:r>
          </a:p>
          <a:p>
            <a:pPr marL="0" indent="0">
              <a:buNone/>
            </a:pPr>
            <a:endParaRPr lang="en-US" dirty="0"/>
          </a:p>
        </p:txBody>
      </p:sp>
    </p:spTree>
    <p:extLst>
      <p:ext uri="{BB962C8B-B14F-4D97-AF65-F5344CB8AC3E}">
        <p14:creationId xmlns:p14="http://schemas.microsoft.com/office/powerpoint/2010/main" val="3428103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A01D5-C84F-EE77-F7D2-F7F8E5F15732}"/>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7D51606-2EFF-F44E-0465-A122CAFDA742}"/>
              </a:ext>
            </a:extLst>
          </p:cNvPr>
          <p:cNvSpPr>
            <a:spLocks noGrp="1"/>
          </p:cNvSpPr>
          <p:nvPr>
            <p:ph type="title"/>
          </p:nvPr>
        </p:nvSpPr>
        <p:spPr>
          <a:xfrm>
            <a:off x="457200" y="274638"/>
            <a:ext cx="8229600" cy="715962"/>
          </a:xfrm>
        </p:spPr>
        <p:txBody>
          <a:bodyPr>
            <a:normAutofit/>
          </a:bodyPr>
          <a:lstStyle/>
          <a:p>
            <a:r>
              <a:rPr lang="en-US" dirty="0"/>
              <a:t>Coastal Riprap: PBR (Sec. 8)</a:t>
            </a:r>
          </a:p>
        </p:txBody>
      </p:sp>
      <p:sp>
        <p:nvSpPr>
          <p:cNvPr id="8" name="Content Placeholder 7">
            <a:extLst>
              <a:ext uri="{FF2B5EF4-FFF2-40B4-BE49-F238E27FC236}">
                <a16:creationId xmlns:a16="http://schemas.microsoft.com/office/drawing/2014/main" id="{65A1F1AF-ABF6-F058-6CA3-76B282999071}"/>
              </a:ext>
            </a:extLst>
          </p:cNvPr>
          <p:cNvSpPr>
            <a:spLocks noGrp="1"/>
          </p:cNvSpPr>
          <p:nvPr>
            <p:ph idx="1"/>
          </p:nvPr>
        </p:nvSpPr>
        <p:spPr>
          <a:xfrm>
            <a:off x="447675" y="1295399"/>
            <a:ext cx="8229600" cy="4648201"/>
          </a:xfrm>
        </p:spPr>
        <p:txBody>
          <a:bodyPr/>
          <a:lstStyle/>
          <a:p>
            <a:pPr>
              <a:spcAft>
                <a:spcPts val="300"/>
              </a:spcAft>
            </a:pPr>
            <a:r>
              <a:rPr lang="en-US" sz="2300" dirty="0"/>
              <a:t>Can the project be kept to </a:t>
            </a:r>
            <a:r>
              <a:rPr lang="en-US" sz="2300" u="sng" dirty="0"/>
              <a:t>&lt;</a:t>
            </a:r>
            <a:r>
              <a:rPr lang="en-US" sz="2300" dirty="0"/>
              <a:t>125 linear feet along the shoreline (incl. existing riprap/seawalls), </a:t>
            </a:r>
            <a:r>
              <a:rPr lang="en-US" sz="2300" u="sng" dirty="0"/>
              <a:t>&lt;</a:t>
            </a:r>
            <a:r>
              <a:rPr lang="en-US" sz="2300" dirty="0"/>
              <a:t>400 sq. ft. below HAT (incl. existing riprap/seawalls), and </a:t>
            </a:r>
            <a:r>
              <a:rPr lang="en-US" sz="2300" u="sng" dirty="0"/>
              <a:t>&lt;</a:t>
            </a:r>
            <a:r>
              <a:rPr lang="en-US" sz="2300" dirty="0"/>
              <a:t>1 foot above BFE? If </a:t>
            </a:r>
            <a:r>
              <a:rPr lang="en-US" sz="2300" u="sng" dirty="0"/>
              <a:t>yes</a:t>
            </a:r>
            <a:r>
              <a:rPr lang="en-US" sz="2300" dirty="0"/>
              <a:t>:</a:t>
            </a:r>
          </a:p>
          <a:p>
            <a:pPr>
              <a:spcAft>
                <a:spcPts val="300"/>
              </a:spcAft>
            </a:pPr>
            <a:endParaRPr lang="en-US" sz="2300" dirty="0"/>
          </a:p>
          <a:p>
            <a:pPr>
              <a:spcAft>
                <a:spcPts val="300"/>
              </a:spcAft>
            </a:pPr>
            <a:r>
              <a:rPr lang="en-US" sz="2300" dirty="0"/>
              <a:t>Is the project </a:t>
            </a:r>
            <a:r>
              <a:rPr lang="en-US" sz="2300" u="sng" dirty="0"/>
              <a:t>not</a:t>
            </a:r>
            <a:r>
              <a:rPr lang="en-US" sz="2300" dirty="0"/>
              <a:t> located in Significant Wildlife Habitat except Tidal Waterfowl and Wading Bird Habitat that is not saltmarsh or mudflat; in a saltmarsh; in a coastal sand dune system (or within 25 feet); or in a coastal barrier resources system unit? If </a:t>
            </a:r>
            <a:r>
              <a:rPr lang="en-US" sz="2300" u="sng" dirty="0"/>
              <a:t>yes</a:t>
            </a:r>
            <a:r>
              <a:rPr lang="en-US" sz="2300" dirty="0"/>
              <a:t>:</a:t>
            </a:r>
          </a:p>
          <a:p>
            <a:pPr>
              <a:spcAft>
                <a:spcPts val="300"/>
              </a:spcAft>
            </a:pPr>
            <a:endParaRPr lang="en-US" sz="2300" dirty="0"/>
          </a:p>
          <a:p>
            <a:pPr>
              <a:spcAft>
                <a:spcPts val="300"/>
              </a:spcAft>
            </a:pPr>
            <a:r>
              <a:rPr lang="en-US" sz="2300" dirty="0"/>
              <a:t>The project qualifies for PBR and must adhere to the applicable standards</a:t>
            </a:r>
          </a:p>
          <a:p>
            <a:endParaRPr lang="en-US" dirty="0"/>
          </a:p>
        </p:txBody>
      </p:sp>
    </p:spTree>
    <p:extLst>
      <p:ext uri="{BB962C8B-B14F-4D97-AF65-F5344CB8AC3E}">
        <p14:creationId xmlns:p14="http://schemas.microsoft.com/office/powerpoint/2010/main" val="2597788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91ADE-962B-D490-4383-336FD796C1E9}"/>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C5B9115E-CB3D-8CEF-A19D-4722F9C34BDE}"/>
              </a:ext>
            </a:extLst>
          </p:cNvPr>
          <p:cNvSpPr>
            <a:spLocks noGrp="1"/>
          </p:cNvSpPr>
          <p:nvPr>
            <p:ph type="title"/>
          </p:nvPr>
        </p:nvSpPr>
        <p:spPr>
          <a:xfrm>
            <a:off x="457200" y="274638"/>
            <a:ext cx="8229600" cy="715962"/>
          </a:xfrm>
        </p:spPr>
        <p:txBody>
          <a:bodyPr>
            <a:normAutofit/>
          </a:bodyPr>
          <a:lstStyle/>
          <a:p>
            <a:r>
              <a:rPr lang="en-US" dirty="0"/>
              <a:t>PBR Standards (Sec. 8)</a:t>
            </a:r>
          </a:p>
        </p:txBody>
      </p:sp>
      <p:sp>
        <p:nvSpPr>
          <p:cNvPr id="8" name="Content Placeholder 7">
            <a:extLst>
              <a:ext uri="{FF2B5EF4-FFF2-40B4-BE49-F238E27FC236}">
                <a16:creationId xmlns:a16="http://schemas.microsoft.com/office/drawing/2014/main" id="{7C89F15F-9E63-08FF-213B-8D0EBAE22408}"/>
              </a:ext>
            </a:extLst>
          </p:cNvPr>
          <p:cNvSpPr>
            <a:spLocks noGrp="1"/>
          </p:cNvSpPr>
          <p:nvPr>
            <p:ph idx="1"/>
          </p:nvPr>
        </p:nvSpPr>
        <p:spPr>
          <a:xfrm>
            <a:off x="447675" y="1295399"/>
            <a:ext cx="8229600" cy="4648201"/>
          </a:xfrm>
        </p:spPr>
        <p:txBody>
          <a:bodyPr/>
          <a:lstStyle/>
          <a:p>
            <a:pPr>
              <a:spcAft>
                <a:spcPts val="300"/>
              </a:spcAft>
            </a:pPr>
            <a:r>
              <a:rPr lang="en-US" sz="2300" dirty="0"/>
              <a:t>Previous Sec. 8 standards still in place. New standards added:</a:t>
            </a:r>
          </a:p>
          <a:p>
            <a:pPr>
              <a:spcAft>
                <a:spcPts val="300"/>
              </a:spcAft>
            </a:pPr>
            <a:r>
              <a:rPr lang="en-US" sz="2300" dirty="0"/>
              <a:t>No removal of trees </a:t>
            </a:r>
            <a:r>
              <a:rPr lang="en-US" sz="2300" u="sng" dirty="0"/>
              <a:t>&gt;</a:t>
            </a:r>
            <a:r>
              <a:rPr lang="en-US" sz="2300" dirty="0"/>
              <a:t>4 in. DBH for placement of riprap (may remove trees for regrading to meet &lt;1.5:1 slope requirement, equipment access, hazard tree removal)</a:t>
            </a:r>
          </a:p>
          <a:p>
            <a:pPr>
              <a:spcAft>
                <a:spcPts val="300"/>
              </a:spcAft>
            </a:pPr>
            <a:r>
              <a:rPr lang="en-US" sz="2300" dirty="0"/>
              <a:t>Must plant 10-foot-wide native vegetation buffer, unless not feasible due to structure near shoreline or presence of existing buffer </a:t>
            </a:r>
            <a:r>
              <a:rPr lang="en-US" sz="2300" u="sng" dirty="0"/>
              <a:t>&gt;</a:t>
            </a:r>
            <a:r>
              <a:rPr lang="en-US" sz="2300" dirty="0"/>
              <a:t>5 feet</a:t>
            </a:r>
          </a:p>
          <a:p>
            <a:pPr>
              <a:spcAft>
                <a:spcPts val="300"/>
              </a:spcAft>
            </a:pPr>
            <a:r>
              <a:rPr lang="en-US" sz="2300" dirty="0"/>
              <a:t>Riprap cannot be placed within 5 ft. of an abutting property, unless there is riprap on the abutting property (up to the property line) or abutting property owner gives permission</a:t>
            </a:r>
          </a:p>
          <a:p>
            <a:endParaRPr lang="en-US" dirty="0"/>
          </a:p>
        </p:txBody>
      </p:sp>
    </p:spTree>
    <p:extLst>
      <p:ext uri="{BB962C8B-B14F-4D97-AF65-F5344CB8AC3E}">
        <p14:creationId xmlns:p14="http://schemas.microsoft.com/office/powerpoint/2010/main" val="1218866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7D168-375E-17D7-02E4-3E9449E83AA2}"/>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E803178E-B26C-F1D6-8B0E-20594D4C2DC6}"/>
              </a:ext>
            </a:extLst>
          </p:cNvPr>
          <p:cNvSpPr>
            <a:spLocks noGrp="1"/>
          </p:cNvSpPr>
          <p:nvPr>
            <p:ph type="title"/>
          </p:nvPr>
        </p:nvSpPr>
        <p:spPr>
          <a:xfrm>
            <a:off x="457200" y="274638"/>
            <a:ext cx="8229600" cy="715962"/>
          </a:xfrm>
        </p:spPr>
        <p:txBody>
          <a:bodyPr>
            <a:normAutofit/>
          </a:bodyPr>
          <a:lstStyle/>
          <a:p>
            <a:r>
              <a:rPr lang="en-US" dirty="0"/>
              <a:t>PBR Standards (Sec. 8)</a:t>
            </a:r>
          </a:p>
        </p:txBody>
      </p:sp>
      <p:sp>
        <p:nvSpPr>
          <p:cNvPr id="8" name="Content Placeholder 7">
            <a:extLst>
              <a:ext uri="{FF2B5EF4-FFF2-40B4-BE49-F238E27FC236}">
                <a16:creationId xmlns:a16="http://schemas.microsoft.com/office/drawing/2014/main" id="{4CB8B621-A1FC-46CE-E04C-79D6ABBA09AA}"/>
              </a:ext>
            </a:extLst>
          </p:cNvPr>
          <p:cNvSpPr>
            <a:spLocks noGrp="1"/>
          </p:cNvSpPr>
          <p:nvPr>
            <p:ph idx="1"/>
          </p:nvPr>
        </p:nvSpPr>
        <p:spPr>
          <a:xfrm>
            <a:off x="447675" y="1295400"/>
            <a:ext cx="8229600" cy="4648200"/>
          </a:xfrm>
        </p:spPr>
        <p:txBody>
          <a:bodyPr/>
          <a:lstStyle/>
          <a:p>
            <a:pPr>
              <a:spcAft>
                <a:spcPts val="300"/>
              </a:spcAft>
            </a:pPr>
            <a:r>
              <a:rPr lang="en-US" sz="2300" dirty="0"/>
              <a:t>A yard cannot be extended closer to the water, or elevated </a:t>
            </a:r>
          </a:p>
          <a:p>
            <a:pPr>
              <a:spcAft>
                <a:spcPts val="300"/>
              </a:spcAft>
            </a:pPr>
            <a:r>
              <a:rPr lang="en-US" sz="2300" dirty="0"/>
              <a:t>If feasible, vegetation must be planted within riprap (encouraged, not required)</a:t>
            </a:r>
          </a:p>
          <a:p>
            <a:pPr>
              <a:spcAft>
                <a:spcPts val="300"/>
              </a:spcAft>
            </a:pPr>
            <a:r>
              <a:rPr lang="en-US" sz="2300" dirty="0"/>
              <a:t>For coastal projects, excavated sediment must be placed in riprap crevices, unless determined not to be feasible by DEP </a:t>
            </a:r>
          </a:p>
          <a:p>
            <a:pPr>
              <a:spcAft>
                <a:spcPts val="300"/>
              </a:spcAft>
            </a:pPr>
            <a:r>
              <a:rPr lang="en-US" sz="2300" dirty="0"/>
              <a:t>Coastal projects must be approved by a design professional—engineer, contractor, or consultant—unless waived by DEP (no waiver in V-Zone)</a:t>
            </a:r>
          </a:p>
          <a:p>
            <a:pPr>
              <a:spcAft>
                <a:spcPts val="300"/>
              </a:spcAft>
            </a:pPr>
            <a:endParaRPr lang="en-US" sz="2000" dirty="0"/>
          </a:p>
          <a:p>
            <a:endParaRPr lang="en-US" dirty="0"/>
          </a:p>
        </p:txBody>
      </p:sp>
    </p:spTree>
    <p:extLst>
      <p:ext uri="{BB962C8B-B14F-4D97-AF65-F5344CB8AC3E}">
        <p14:creationId xmlns:p14="http://schemas.microsoft.com/office/powerpoint/2010/main" val="36737298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10052&quot;&gt;&lt;object type=&quot;3&quot; unique_id=&quot;10053&quot;&gt;&lt;property id=&quot;20148&quot; value=&quot;5&quot;/&gt;&lt;property id=&quot;20300&quot; value=&quot;Slide 1&quot;/&gt;&lt;property id=&quot;20307&quot; value=&quot;256&quot;/&gt;&lt;/object&gt;&lt;object type=&quot;3&quot; unique_id=&quot;10058&quot;&gt;&lt;property id=&quot;20148&quot; value=&quot;5&quot;/&gt;&lt;property id=&quot;20300&quot; value=&quot;Slide 3&quot;/&gt;&lt;property id=&quot;20307&quot; value=&quot;267&quot;/&gt;&lt;/object&gt;&lt;object type=&quot;3&quot; unique_id=&quot;10109&quot;&gt;&lt;property id=&quot;20148&quot; value=&quot;5&quot;/&gt;&lt;property id=&quot;20300&quot; value=&quot;Slide 2&quot;/&gt;&lt;property id=&quot;20307&quot; value=&quot;268&quot;/&gt;&lt;/object&gt;&lt;/object&gt;&lt;object type=&quot;8&quot; unique_id=&quot;10066&quot;&gt;&lt;/object&gt;&lt;/object&gt;&lt;/database&gt;"/>
  <p:tag name="SECTOMILLISECCONVERTED" val="1"/>
</p:tagLst>
</file>

<file path=ppt/theme/theme1.xml><?xml version="1.0" encoding="utf-8"?>
<a:theme xmlns:a="http://schemas.openxmlformats.org/drawingml/2006/main" name="ME DEP PPP-white background Styl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EP power point template 2020.potx  -  Read-Only" id="{B05FD84C-5260-4788-BD6B-C239E8004610}" vid="{95B94FDF-7BE5-4CDE-8729-4E16D28C73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DEP power point template 2020</Template>
  <TotalTime>1375</TotalTime>
  <Words>1570</Words>
  <Application>Microsoft Office PowerPoint</Application>
  <PresentationFormat>On-screen Show (4:3)</PresentationFormat>
  <Paragraphs>110</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ME DEP PPP-white background Style (2)</vt:lpstr>
      <vt:lpstr>Ch. 305 &amp; Ch. 310 Updates</vt:lpstr>
      <vt:lpstr>Rulemaking Goals</vt:lpstr>
      <vt:lpstr>Today’s Agenda</vt:lpstr>
      <vt:lpstr>Riprap Shoreline Stabilization through PBR</vt:lpstr>
      <vt:lpstr>Inland Riprap: PBR (Sec. 8)</vt:lpstr>
      <vt:lpstr>Coastal Riprap: PBR (Sec. 8)</vt:lpstr>
      <vt:lpstr>Coastal Riprap: PBR (Sec. 8)</vt:lpstr>
      <vt:lpstr>PBR Standards (Sec. 8)</vt:lpstr>
      <vt:lpstr>PBR Standards (Sec. 8)</vt:lpstr>
      <vt:lpstr>MELS Form</vt:lpstr>
      <vt:lpstr>Structural Shoreline Stabilization in Ch. 310</vt:lpstr>
      <vt:lpstr>Ch. 310 Shoreline Stabilization</vt:lpstr>
      <vt:lpstr>Ch. 310 Shoreline Stabilization</vt:lpstr>
      <vt:lpstr>“Cannot be practicably relocated”</vt:lpstr>
      <vt:lpstr>Ch. 310 Alternatives Analysis</vt:lpstr>
      <vt:lpstr>Ch. 310 continued</vt:lpstr>
      <vt:lpstr>Biodegradable Stabilization Materials</vt:lpstr>
      <vt:lpstr>Biodegradable Stabilization Materials</vt:lpstr>
      <vt:lpstr>Biodegradable Stabilization Materials</vt:lpstr>
      <vt:lpstr>Biodegradable Stabilization Materials</vt:lpstr>
      <vt:lpstr>Additional Ch. 305 (PBR) Updates</vt:lpstr>
      <vt:lpstr>Ch. 305: Section 8-A (new)</vt:lpstr>
      <vt:lpstr>Ch. 305: Sec. 4 Updates</vt:lpstr>
      <vt:lpstr>Ch. 305: Sec. 16-A Updates</vt:lpstr>
      <vt:lpstr>Ch. 305: All Sections</vt:lpstr>
      <vt:lpstr>Q &amp; A</vt:lpstr>
    </vt:vector>
  </TitlesOfParts>
  <Company>State of Maine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Wood, Robert</dc:creator>
  <cp:lastModifiedBy>Wood, Robert</cp:lastModifiedBy>
  <cp:revision>7</cp:revision>
  <dcterms:created xsi:type="dcterms:W3CDTF">2024-11-06T10:41:09Z</dcterms:created>
  <dcterms:modified xsi:type="dcterms:W3CDTF">2025-07-01T19:41:41Z</dcterms:modified>
</cp:coreProperties>
</file>